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9"/>
  </p:notesMasterIdLst>
  <p:sldIdLst>
    <p:sldId id="277" r:id="rId2"/>
    <p:sldId id="256" r:id="rId3"/>
    <p:sldId id="257" r:id="rId4"/>
    <p:sldId id="264" r:id="rId5"/>
    <p:sldId id="275" r:id="rId6"/>
    <p:sldId id="265" r:id="rId7"/>
    <p:sldId id="267" r:id="rId8"/>
    <p:sldId id="266" r:id="rId9"/>
    <p:sldId id="280" r:id="rId10"/>
    <p:sldId id="268" r:id="rId11"/>
    <p:sldId id="281" r:id="rId12"/>
    <p:sldId id="269" r:id="rId13"/>
    <p:sldId id="258" r:id="rId14"/>
    <p:sldId id="282" r:id="rId15"/>
    <p:sldId id="263" r:id="rId16"/>
    <p:sldId id="270" r:id="rId17"/>
    <p:sldId id="271" r:id="rId18"/>
    <p:sldId id="272" r:id="rId19"/>
    <p:sldId id="273" r:id="rId20"/>
    <p:sldId id="283" r:id="rId21"/>
    <p:sldId id="262" r:id="rId22"/>
    <p:sldId id="259" r:id="rId23"/>
    <p:sldId id="260" r:id="rId24"/>
    <p:sldId id="261" r:id="rId25"/>
    <p:sldId id="274" r:id="rId26"/>
    <p:sldId id="276" r:id="rId27"/>
    <p:sldId id="279"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C210"/>
    <a:srgbClr val="FFE5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65" autoAdjust="0"/>
  </p:normalViewPr>
  <p:slideViewPr>
    <p:cSldViewPr snapToGrid="0" snapToObjects="1">
      <p:cViewPr>
        <p:scale>
          <a:sx n="90" d="100"/>
          <a:sy n="90" d="100"/>
        </p:scale>
        <p:origin x="-1816" y="-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B549E7-5EEE-AE45-BECF-06778EE3558F}" type="datetimeFigureOut">
              <a:rPr lang="en-US" smtClean="0"/>
              <a:t>11/22/15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48B81C-28D4-C546-ADFC-32CCCF5C9A5C}" type="slidenum">
              <a:rPr lang="en-US" smtClean="0"/>
              <a:t>‹#›</a:t>
            </a:fld>
            <a:endParaRPr lang="en-US"/>
          </a:p>
        </p:txBody>
      </p:sp>
    </p:spTree>
    <p:extLst>
      <p:ext uri="{BB962C8B-B14F-4D97-AF65-F5344CB8AC3E}">
        <p14:creationId xmlns:p14="http://schemas.microsoft.com/office/powerpoint/2010/main" val="40850652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1</a:t>
            </a:fld>
            <a:endParaRPr lang="en-US" dirty="0"/>
          </a:p>
        </p:txBody>
      </p:sp>
    </p:spTree>
    <p:extLst>
      <p:ext uri="{BB962C8B-B14F-4D97-AF65-F5344CB8AC3E}">
        <p14:creationId xmlns:p14="http://schemas.microsoft.com/office/powerpoint/2010/main" val="923180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14</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50 percent of the fat content in coconut oil is a fat rarely found in nature called lauric acid that your body converts into monolaurin, which has anti-viral, anti-bacterial and anti-protozoa properties. Coconut oil is about 2/3 medium-chain fatty acids (MCFAs), which produce a whole host of health benefits, including stimulating your metabolism. MCFA's are also immediately converted to energy — a function usually served in the diet by simple carbohydrates — so like avocados, coconut oil is an ideal replacement for unhealthy grain carbs.</a:t>
            </a:r>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15</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16</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17</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18</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19</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20</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accent5">
                    <a:lumMod val="50000"/>
                  </a:schemeClr>
                </a:solidFill>
              </a:rPr>
              <a:t>The primary concern with beans is that they are relatively high in carbohydrates and are loaded with </a:t>
            </a:r>
            <a:r>
              <a:rPr lang="en-US" dirty="0" err="1" smtClean="0">
                <a:solidFill>
                  <a:schemeClr val="accent5">
                    <a:lumMod val="50000"/>
                  </a:schemeClr>
                </a:solidFill>
              </a:rPr>
              <a:t>lectins</a:t>
            </a:r>
            <a:r>
              <a:rPr lang="en-US" dirty="0" smtClean="0">
                <a:solidFill>
                  <a:schemeClr val="accent5">
                    <a:lumMod val="50000"/>
                  </a:schemeClr>
                </a:solidFill>
              </a:rPr>
              <a:t> that may be incompatible with many people. It is also high in </a:t>
            </a:r>
            <a:r>
              <a:rPr lang="en-US" dirty="0" err="1" smtClean="0">
                <a:solidFill>
                  <a:schemeClr val="accent5">
                    <a:lumMod val="50000"/>
                  </a:schemeClr>
                </a:solidFill>
              </a:rPr>
              <a:t>phytic</a:t>
            </a:r>
            <a:r>
              <a:rPr lang="en-US" dirty="0" smtClean="0">
                <a:solidFill>
                  <a:schemeClr val="accent5">
                    <a:lumMod val="50000"/>
                  </a:schemeClr>
                </a:solidFill>
              </a:rPr>
              <a:t> acid which is a potent mineral </a:t>
            </a:r>
            <a:r>
              <a:rPr lang="en-US" dirty="0" err="1" smtClean="0">
                <a:solidFill>
                  <a:schemeClr val="accent5">
                    <a:lumMod val="50000"/>
                  </a:schemeClr>
                </a:solidFill>
              </a:rPr>
              <a:t>chelator</a:t>
            </a:r>
            <a:r>
              <a:rPr lang="en-US" dirty="0" smtClean="0">
                <a:solidFill>
                  <a:schemeClr val="accent5">
                    <a:lumMod val="50000"/>
                  </a:schemeClr>
                </a:solidFill>
              </a:rPr>
              <a:t>. If you are going to use beans they need to be soaked for 24 hours or longer and frequently changing the water. They are not perniciously deadly foods, but they in no way shape or form qualify as a </a:t>
            </a:r>
            <a:r>
              <a:rPr lang="en-US" dirty="0" err="1" smtClean="0">
                <a:solidFill>
                  <a:schemeClr val="accent5">
                    <a:lumMod val="50000"/>
                  </a:schemeClr>
                </a:solidFill>
              </a:rPr>
              <a:t>superfood</a:t>
            </a:r>
            <a:r>
              <a:rPr lang="en-US" dirty="0" smtClean="0">
                <a:solidFill>
                  <a:schemeClr val="accent5">
                    <a:lumMod val="50000"/>
                  </a:schemeClr>
                </a:solidFill>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21</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rgbClr val="0000FF"/>
                </a:solidFill>
              </a:rPr>
              <a:t>Low-fat yogurt</a:t>
            </a:r>
            <a:r>
              <a:rPr lang="en-US" sz="1200" dirty="0" smtClean="0">
                <a:solidFill>
                  <a:srgbClr val="0000FF"/>
                </a:solidFill>
              </a:rPr>
              <a:t>: </a:t>
            </a:r>
          </a:p>
          <a:p>
            <a:pPr marL="0" indent="0">
              <a:buNone/>
            </a:pPr>
            <a:r>
              <a:rPr lang="en-US" sz="1200" dirty="0" smtClean="0"/>
              <a:t>Not only is the low-fat ideology completely false, low-fat yoghurt is also pasteurized and typically loaded with added fructose. Taken together, these three factors put commercial low-fat yoghurt squarely on my list of items to </a:t>
            </a:r>
            <a:r>
              <a:rPr lang="en-US" sz="1200" i="1" dirty="0" smtClean="0"/>
              <a:t>avoid</a:t>
            </a:r>
            <a:r>
              <a:rPr lang="en-US" sz="1200" dirty="0" smtClean="0"/>
              <a:t>.</a:t>
            </a:r>
          </a:p>
        </p:txBody>
      </p:sp>
      <p:sp>
        <p:nvSpPr>
          <p:cNvPr id="4" name="Slide Number Placeholder 3"/>
          <p:cNvSpPr>
            <a:spLocks noGrp="1"/>
          </p:cNvSpPr>
          <p:nvPr>
            <p:ph type="sldNum" sz="quarter" idx="10"/>
          </p:nvPr>
        </p:nvSpPr>
        <p:spPr/>
        <p:txBody>
          <a:bodyPr/>
          <a:lstStyle/>
          <a:p>
            <a:fld id="{6848B81C-28D4-C546-ADFC-32CCCF5C9A5C}" type="slidenum">
              <a:rPr lang="en-US" smtClean="0"/>
              <a:t>22</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smtClean="0"/>
          </a:p>
        </p:txBody>
      </p:sp>
      <p:sp>
        <p:nvSpPr>
          <p:cNvPr id="4" name="Slide Number Placeholder 3"/>
          <p:cNvSpPr>
            <a:spLocks noGrp="1"/>
          </p:cNvSpPr>
          <p:nvPr>
            <p:ph type="sldNum" sz="quarter" idx="10"/>
          </p:nvPr>
        </p:nvSpPr>
        <p:spPr/>
        <p:txBody>
          <a:bodyPr/>
          <a:lstStyle/>
          <a:p>
            <a:fld id="{6848B81C-28D4-C546-ADFC-32CCCF5C9A5C}" type="slidenum">
              <a:rPr lang="en-US" smtClean="0"/>
              <a:t>23</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D0D0D"/>
                </a:solidFill>
              </a:rPr>
              <a:t>REF:  Dr. Pratt- </a:t>
            </a:r>
            <a:r>
              <a:rPr lang="en-US" sz="1200" dirty="0" err="1" smtClean="0">
                <a:solidFill>
                  <a:srgbClr val="0D0D0D"/>
                </a:solidFill>
              </a:rPr>
              <a:t>Superfood</a:t>
            </a:r>
            <a:r>
              <a:rPr lang="en-US" sz="1200" dirty="0" smtClean="0">
                <a:solidFill>
                  <a:srgbClr val="0D0D0D"/>
                </a:solidFill>
              </a:rPr>
              <a:t> Rx</a:t>
            </a:r>
          </a:p>
          <a:p>
            <a:r>
              <a:rPr lang="en-US" sz="1200" kern="1200" dirty="0" smtClean="0">
                <a:solidFill>
                  <a:schemeClr val="tx1"/>
                </a:solidFill>
                <a:latin typeface="+mn-lt"/>
                <a:ea typeface="+mn-ea"/>
                <a:cs typeface="+mn-cs"/>
              </a:rPr>
              <a:t>the healthful benefits of blueberries stem mainly from their incredibly high levels of antioxidant phytonutrients.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Phytonutrients are non-vitamin, non-mineral components of food that have significant healthful benefits. There are literally thousands of different types of phytonutrients, and each phytonutrient is unique in both its physical characteristics and its function. Research has shown that phytonutrients help the body cells communicate with each other more efficiently, prevent mutations at the cellular level, prevent the proliferation of cancer cells, and there is still much more that we are learning about the powers of phytonutrients everyday. Blueberries are so rich in phytonutrients that even though they are not filled with the antioxidant vitamins C and E, the still provide as much antioxidant protection to the body as 1,733 IU of vitamin E and more than 1200 milligrams of vitamin C.</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is recommended that 1 to 2 cups of blueberries should be consumed daily to obtain the full health benefits of this amazing fruit.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6</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latin typeface="+mn-lt"/>
                <a:ea typeface="+mn-ea"/>
                <a:cs typeface="+mn-cs"/>
              </a:rPr>
              <a:t>While whole fruits are excellent sources of nutrients and antioxidants if consumed in moderation, they also tend to be high in fructose, and dried fruits even more so. If you are in the minority of people who are </a:t>
            </a:r>
            <a:r>
              <a:rPr lang="en-US" sz="1200" i="1" kern="1200" dirty="0" smtClean="0">
                <a:solidFill>
                  <a:schemeClr val="tx1"/>
                </a:solidFill>
                <a:latin typeface="+mn-lt"/>
                <a:ea typeface="+mn-ea"/>
                <a:cs typeface="+mn-cs"/>
              </a:rPr>
              <a:t>not</a:t>
            </a:r>
            <a:r>
              <a:rPr lang="en-US" sz="1200" i="0" kern="1200" dirty="0" smtClean="0">
                <a:solidFill>
                  <a:schemeClr val="tx1"/>
                </a:solidFill>
                <a:latin typeface="+mn-lt"/>
                <a:ea typeface="+mn-ea"/>
                <a:cs typeface="+mn-cs"/>
              </a:rPr>
              <a:t> struggling with insulin resistance, then small amounts of dried fruit would probably be fine, but if you have type 2 diabetes, are pre-diabetic, obese, hypertensive, or have symptoms of heart disease, you're better off avoiding dried fruits until your weight and insulin levels have normalized</a:t>
            </a:r>
            <a:endParaRPr lang="en-US" sz="1200" dirty="0" smtClean="0"/>
          </a:p>
        </p:txBody>
      </p:sp>
      <p:sp>
        <p:nvSpPr>
          <p:cNvPr id="4" name="Slide Number Placeholder 3"/>
          <p:cNvSpPr>
            <a:spLocks noGrp="1"/>
          </p:cNvSpPr>
          <p:nvPr>
            <p:ph type="sldNum" sz="quarter" idx="10"/>
          </p:nvPr>
        </p:nvSpPr>
        <p:spPr/>
        <p:txBody>
          <a:bodyPr/>
          <a:lstStyle/>
          <a:p>
            <a:fld id="{6848B81C-28D4-C546-ADFC-32CCCF5C9A5C}" type="slidenum">
              <a:rPr lang="en-US" smtClean="0"/>
              <a:t>24</a:t>
            </a:fld>
            <a:endParaRPr lang="en-US"/>
          </a:p>
        </p:txBody>
      </p:sp>
    </p:spTree>
    <p:extLst>
      <p:ext uri="{BB962C8B-B14F-4D97-AF65-F5344CB8AC3E}">
        <p14:creationId xmlns:p14="http://schemas.microsoft.com/office/powerpoint/2010/main" val="382526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pPr>
              <a:defRPr/>
            </a:pPr>
            <a:fld id="{239659C5-E150-054B-8D75-0B34890E7690}" type="slidenum">
              <a:rPr lang="en-US" smtClean="0"/>
              <a:pPr>
                <a:defRPr/>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DBC210"/>
              </a:buClr>
              <a:buFont typeface="Wingdings" charset="2"/>
              <a:buChar char="ü"/>
            </a:pPr>
            <a:r>
              <a:rPr lang="en-US" sz="1200" dirty="0" smtClean="0">
                <a:solidFill>
                  <a:schemeClr val="accent5">
                    <a:lumMod val="50000"/>
                  </a:schemeClr>
                </a:solidFill>
              </a:rPr>
              <a:t>Has more polyphenols than all other popular choices; only beets and red onions have more polyphenols per serving.</a:t>
            </a:r>
          </a:p>
          <a:p>
            <a:pPr>
              <a:buClr>
                <a:srgbClr val="DBC210"/>
              </a:buClr>
              <a:buFont typeface="Wingdings" charset="2"/>
              <a:buChar char="ü"/>
            </a:pPr>
            <a:r>
              <a:rPr lang="en-US" sz="1200" dirty="0" smtClean="0">
                <a:solidFill>
                  <a:schemeClr val="accent5">
                    <a:lumMod val="50000"/>
                  </a:schemeClr>
                </a:solidFill>
              </a:rPr>
              <a:t>There are only 30 calories in one cup of broccoli.</a:t>
            </a:r>
            <a:endParaRPr lang="en-US" dirty="0" smtClean="0">
              <a:solidFill>
                <a:schemeClr val="accent5">
                  <a:lumMod val="50000"/>
                </a:schemeClr>
              </a:solidFill>
            </a:endParaRP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7</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8</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9</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10</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11</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12</a:t>
            </a:fld>
            <a:endParaRPr lang="en-US"/>
          </a:p>
        </p:txBody>
      </p:sp>
    </p:spTree>
    <p:extLst>
      <p:ext uri="{BB962C8B-B14F-4D97-AF65-F5344CB8AC3E}">
        <p14:creationId xmlns:p14="http://schemas.microsoft.com/office/powerpoint/2010/main" val="85420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twice as much Potassium as a banana. This makes it an excellent replacement for grain carbs and other sources of sugar. Remember, when cutting out carbs, you need to replace those calories with </a:t>
            </a:r>
            <a:r>
              <a:rPr lang="en-US" sz="1200" i="1" kern="1200" dirty="0" smtClean="0">
                <a:solidFill>
                  <a:schemeClr val="tx1"/>
                </a:solidFill>
                <a:latin typeface="+mn-lt"/>
                <a:ea typeface="+mn-ea"/>
                <a:cs typeface="+mn-cs"/>
              </a:rPr>
              <a:t>healthy fat</a:t>
            </a:r>
            <a:r>
              <a:rPr lang="en-US" sz="1200" i="0" kern="1200" dirty="0" smtClean="0">
                <a:solidFill>
                  <a:schemeClr val="tx1"/>
                </a:solidFill>
                <a:latin typeface="+mn-lt"/>
                <a:ea typeface="+mn-ea"/>
                <a:cs typeface="+mn-cs"/>
              </a:rPr>
              <a:t>, which is actually a far better source of energy for your body and brain than carbohydrates.</a:t>
            </a:r>
            <a:endParaRPr lang="en-US" dirty="0"/>
          </a:p>
        </p:txBody>
      </p:sp>
      <p:sp>
        <p:nvSpPr>
          <p:cNvPr id="4" name="Slide Number Placeholder 3"/>
          <p:cNvSpPr>
            <a:spLocks noGrp="1"/>
          </p:cNvSpPr>
          <p:nvPr>
            <p:ph type="sldNum" sz="quarter" idx="10"/>
          </p:nvPr>
        </p:nvSpPr>
        <p:spPr/>
        <p:txBody>
          <a:bodyPr/>
          <a:lstStyle/>
          <a:p>
            <a:fld id="{6848B81C-28D4-C546-ADFC-32CCCF5C9A5C}" type="slidenum">
              <a:rPr lang="en-US" smtClean="0"/>
              <a:t>13</a:t>
            </a:fld>
            <a:endParaRPr lang="en-US"/>
          </a:p>
        </p:txBody>
      </p:sp>
    </p:spTree>
    <p:extLst>
      <p:ext uri="{BB962C8B-B14F-4D97-AF65-F5344CB8AC3E}">
        <p14:creationId xmlns:p14="http://schemas.microsoft.com/office/powerpoint/2010/main" val="382526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325461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329264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174356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8975"/>
          </a:xfrm>
        </p:spPr>
        <p:txBody>
          <a:bodyPr rtlCol="0">
            <a:normAutofit/>
          </a:bodyPr>
          <a:lstStyle/>
          <a:p>
            <a:pPr lvl="0"/>
            <a:r>
              <a:rPr lang="en-US" noProof="0" smtClean="0"/>
              <a:t>Click icon to add table</a:t>
            </a:r>
            <a:endParaRPr lang="en-US" noProof="0"/>
          </a:p>
        </p:txBody>
      </p:sp>
      <p:sp>
        <p:nvSpPr>
          <p:cNvPr id="4" name="Date Placeholder 3"/>
          <p:cNvSpPr>
            <a:spLocks noGrp="1"/>
          </p:cNvSpPr>
          <p:nvPr>
            <p:ph type="dt" sz="half" idx="10"/>
          </p:nvPr>
        </p:nvSpPr>
        <p:spPr>
          <a:xfrm>
            <a:off x="457200" y="6251575"/>
            <a:ext cx="2133600" cy="476250"/>
          </a:xfrm>
        </p:spPr>
        <p:txBody>
          <a:bodyPr/>
          <a:lstStyle>
            <a:lvl1pPr>
              <a:defRPr/>
            </a:lvl1pPr>
          </a:lstStyle>
          <a:p>
            <a:fld id="{70FAA508-F0CD-46EA-95FB-26B559A0B5D9}" type="datetimeFigureOut">
              <a:rPr lang="en-US" smtClean="0"/>
              <a:t>11/22/15</a:t>
            </a:fld>
            <a:endParaRPr lang="en-US"/>
          </a:p>
        </p:txBody>
      </p:sp>
      <p:sp>
        <p:nvSpPr>
          <p:cNvPr id="5" name="Footer Placeholder 4"/>
          <p:cNvSpPr>
            <a:spLocks noGrp="1"/>
          </p:cNvSpPr>
          <p:nvPr>
            <p:ph type="ftr" sz="quarter" idx="11"/>
          </p:nvPr>
        </p:nvSpPr>
        <p:spPr>
          <a:xfrm>
            <a:off x="3124200" y="6248400"/>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2133600" cy="476250"/>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4002978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8699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388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1621458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384368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3886101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193170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315460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39681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80046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0FAA508-F0CD-46EA-95FB-26B559A0B5D9}" type="datetimeFigureOut">
              <a:rPr lang="en-US" smtClean="0"/>
              <a:t>11/22/15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2843250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400800"/>
            <a:ext cx="2438400" cy="365125"/>
          </a:xfrm>
          <a:prstGeom prst="rect">
            <a:avLst/>
          </a:prstGeom>
        </p:spPr>
        <p:txBody>
          <a:bodyPr vert="horz" lIns="91440" tIns="45720" rIns="91440" bIns="45720" rtlCol="0" anchor="ctr"/>
          <a:lstStyle>
            <a:lvl1pPr algn="l">
              <a:defRPr sz="1200" dirty="0" smtClean="0">
                <a:solidFill>
                  <a:schemeClr val="tx1">
                    <a:tint val="75000"/>
                  </a:schemeClr>
                </a:solidFill>
              </a:defRPr>
            </a:lvl1pPr>
          </a:lstStyle>
          <a:p>
            <a:fld id="{70FAA508-F0CD-46EA-95FB-26B559A0B5D9}" type="datetimeFigureOut">
              <a:rPr lang="en-US" smtClean="0"/>
              <a:t>11/22/15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030" name="Picture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934200" y="6324600"/>
            <a:ext cx="16795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781800" y="61722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1"/>
          <p:cNvSpPr txBox="1">
            <a:spLocks noChangeArrowheads="1"/>
          </p:cNvSpPr>
          <p:nvPr/>
        </p:nvSpPr>
        <p:spPr bwMode="auto">
          <a:xfrm>
            <a:off x="6858000" y="6096000"/>
            <a:ext cx="199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7F7F7F"/>
                </a:solidFill>
              </a:rPr>
              <a:t>2014 Chiropractic-Masters</a:t>
            </a:r>
          </a:p>
          <a:p>
            <a:endParaRPr lang="en-US" sz="1200">
              <a:solidFill>
                <a:srgbClr val="7F7F7F"/>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895" y="196271"/>
            <a:ext cx="8566727" cy="1131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674091" y="1102417"/>
            <a:ext cx="5691894" cy="4311526"/>
          </a:xfrm>
          <a:prstGeom prst="rect">
            <a:avLst/>
          </a:prstGeom>
        </p:spPr>
      </p:pic>
      <p:sp>
        <p:nvSpPr>
          <p:cNvPr id="9" name="TextBox 8"/>
          <p:cNvSpPr txBox="1"/>
          <p:nvPr/>
        </p:nvSpPr>
        <p:spPr>
          <a:xfrm>
            <a:off x="1835712" y="2231294"/>
            <a:ext cx="5530273" cy="1200329"/>
          </a:xfrm>
          <a:prstGeom prst="rect">
            <a:avLst/>
          </a:prstGeom>
          <a:noFill/>
        </p:spPr>
        <p:txBody>
          <a:bodyPr wrap="square" rtlCol="0">
            <a:spAutoFit/>
          </a:bodyPr>
          <a:lstStyle/>
          <a:p>
            <a:pPr algn="ctr"/>
            <a:r>
              <a:rPr lang="en-US" sz="7200" u="sng" spc="1000" dirty="0" smtClean="0">
                <a:solidFill>
                  <a:schemeClr val="bg1"/>
                </a:solidFill>
                <a:latin typeface="Helvetica"/>
                <a:cs typeface="Helvetica"/>
              </a:rPr>
              <a:t>Transform</a:t>
            </a:r>
          </a:p>
        </p:txBody>
      </p:sp>
      <p:sp>
        <p:nvSpPr>
          <p:cNvPr id="11" name="TextBox 10"/>
          <p:cNvSpPr txBox="1"/>
          <p:nvPr/>
        </p:nvSpPr>
        <p:spPr>
          <a:xfrm>
            <a:off x="1916544" y="3381639"/>
            <a:ext cx="5230091" cy="369332"/>
          </a:xfrm>
          <a:prstGeom prst="rect">
            <a:avLst/>
          </a:prstGeom>
          <a:noFill/>
        </p:spPr>
        <p:txBody>
          <a:bodyPr wrap="square" rtlCol="0">
            <a:spAutoFit/>
          </a:bodyPr>
          <a:lstStyle/>
          <a:p>
            <a:pPr algn="ctr"/>
            <a:r>
              <a:rPr lang="en-US" sz="1800" spc="300" dirty="0" smtClean="0">
                <a:solidFill>
                  <a:srgbClr val="FFFFFF"/>
                </a:solidFill>
                <a:latin typeface="Helvetica"/>
                <a:cs typeface="Helvetica"/>
              </a:rPr>
              <a:t>POWER WORKSHOP SERIES</a:t>
            </a:r>
            <a:endParaRPr lang="en-US" sz="1800" spc="300" dirty="0">
              <a:solidFill>
                <a:srgbClr val="FFFFFF"/>
              </a:solidFill>
              <a:latin typeface="Helvetica"/>
              <a:cs typeface="Helvetica"/>
            </a:endParaRPr>
          </a:p>
        </p:txBody>
      </p:sp>
    </p:spTree>
    <p:extLst>
      <p:ext uri="{BB962C8B-B14F-4D97-AF65-F5344CB8AC3E}">
        <p14:creationId xmlns:p14="http://schemas.microsoft.com/office/powerpoint/2010/main" val="3964994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3556" y="534623"/>
            <a:ext cx="2850444" cy="2850444"/>
          </a:xfrm>
          <a:prstGeom prst="ellipse">
            <a:avLst/>
          </a:prstGeom>
          <a:ln>
            <a:noFill/>
          </a:ln>
          <a:effectLst>
            <a:softEdge rad="112500"/>
          </a:effectLst>
        </p:spPr>
      </p:pic>
      <p:sp>
        <p:nvSpPr>
          <p:cNvPr id="5" name="Title 4"/>
          <p:cNvSpPr>
            <a:spLocks noGrp="1"/>
          </p:cNvSpPr>
          <p:nvPr>
            <p:ph type="title"/>
          </p:nvPr>
        </p:nvSpPr>
        <p:spPr/>
        <p:txBody>
          <a:bodyPr/>
          <a:lstStyle/>
          <a:p>
            <a:r>
              <a:rPr lang="en-US" dirty="0">
                <a:solidFill>
                  <a:schemeClr val="tx1">
                    <a:lumMod val="95000"/>
                    <a:lumOff val="5000"/>
                  </a:schemeClr>
                </a:solidFill>
              </a:rPr>
              <a:t>TOP</a:t>
            </a:r>
            <a:r>
              <a:rPr lang="en-US" dirty="0">
                <a:solidFill>
                  <a:srgbClr val="FF6600"/>
                </a:solidFill>
              </a:rPr>
              <a:t> </a:t>
            </a:r>
            <a:r>
              <a:rPr lang="en-US" sz="5400" b="1" dirty="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p>
        </p:txBody>
      </p:sp>
      <p:sp>
        <p:nvSpPr>
          <p:cNvPr id="3" name="Content Placeholder 2"/>
          <p:cNvSpPr>
            <a:spLocks noGrp="1"/>
          </p:cNvSpPr>
          <p:nvPr>
            <p:ph idx="1"/>
          </p:nvPr>
        </p:nvSpPr>
        <p:spPr>
          <a:xfrm>
            <a:off x="507646" y="2165255"/>
            <a:ext cx="8057798" cy="3670767"/>
          </a:xfrm>
        </p:spPr>
        <p:txBody>
          <a:bodyPr>
            <a:normAutofit fontScale="92500" lnSpcReduction="10000"/>
          </a:bodyPr>
          <a:lstStyle/>
          <a:p>
            <a:pPr marL="0" indent="0">
              <a:buClr>
                <a:srgbClr val="DBC210"/>
              </a:buClr>
              <a:buNone/>
            </a:pPr>
            <a:r>
              <a:rPr lang="en-US" sz="3000" dirty="0" smtClean="0">
                <a:solidFill>
                  <a:srgbClr val="FF6600"/>
                </a:solidFill>
              </a:rPr>
              <a:t>SALMON</a:t>
            </a:r>
          </a:p>
          <a:p>
            <a:pPr marL="0" indent="0">
              <a:buClr>
                <a:srgbClr val="DBC210"/>
              </a:buClr>
              <a:buNone/>
            </a:pPr>
            <a:endParaRPr lang="en-US" sz="1300" b="1" dirty="0" smtClean="0">
              <a:solidFill>
                <a:srgbClr val="0D0D0D"/>
              </a:solidFill>
            </a:endParaRPr>
          </a:p>
          <a:p>
            <a:pPr marL="450850" indent="-450850">
              <a:buClr>
                <a:srgbClr val="FF6600"/>
              </a:buClr>
              <a:buFont typeface="Wingdings" charset="2"/>
              <a:buChar char="ü"/>
            </a:pPr>
            <a:r>
              <a:rPr lang="en-US" sz="3000" dirty="0" smtClean="0">
                <a:solidFill>
                  <a:srgbClr val="0D0D0D"/>
                </a:solidFill>
              </a:rPr>
              <a:t>Rich In Omega-3 Fatty Acids Is Known To Reduce Risk Of Heart Disease</a:t>
            </a:r>
          </a:p>
          <a:p>
            <a:pPr marL="450850" indent="-450850">
              <a:buClr>
                <a:srgbClr val="FF6600"/>
              </a:buClr>
              <a:buFont typeface="Wingdings" charset="2"/>
              <a:buChar char="ü"/>
            </a:pPr>
            <a:r>
              <a:rPr lang="en-US" sz="3000" dirty="0" smtClean="0">
                <a:solidFill>
                  <a:srgbClr val="0D0D0D"/>
                </a:solidFill>
              </a:rPr>
              <a:t>The American Heart Association Recommends Consuming Fish Twice A Week To Reduce Risk Of Heart </a:t>
            </a:r>
          </a:p>
          <a:p>
            <a:pPr marL="450850" indent="-450850">
              <a:buClr>
                <a:srgbClr val="FF6600"/>
              </a:buClr>
              <a:buFont typeface="Wingdings" charset="2"/>
              <a:buChar char="ü"/>
            </a:pPr>
            <a:r>
              <a:rPr lang="en-US" sz="3000" dirty="0" smtClean="0">
                <a:solidFill>
                  <a:srgbClr val="0D0D0D"/>
                </a:solidFill>
              </a:rPr>
              <a:t>Be Sure To Buy Wild Caught Fish Not Farmed</a:t>
            </a:r>
          </a:p>
          <a:p>
            <a:pPr marL="0" indent="0">
              <a:buClr>
                <a:srgbClr val="FFE54B"/>
              </a:buClr>
              <a:buNone/>
            </a:pPr>
            <a:endParaRPr lang="en-US" sz="1200" dirty="0">
              <a:solidFill>
                <a:srgbClr val="0D0D0D"/>
              </a:solidFill>
            </a:endParaRPr>
          </a:p>
          <a:p>
            <a:pPr marL="0" indent="0">
              <a:buClr>
                <a:srgbClr val="FFE54B"/>
              </a:buClr>
              <a:buNone/>
            </a:pPr>
            <a:r>
              <a:rPr lang="en-US" sz="1200" dirty="0" smtClean="0">
                <a:solidFill>
                  <a:srgbClr val="0D0D0D"/>
                </a:solidFill>
              </a:rPr>
              <a:t>REF:  </a:t>
            </a:r>
            <a:r>
              <a:rPr lang="en-US" sz="1200" i="1" u="sng" dirty="0" err="1" smtClean="0">
                <a:solidFill>
                  <a:srgbClr val="0D0D0D"/>
                </a:solidFill>
              </a:rPr>
              <a:t>www.nps.ars.usda.gov</a:t>
            </a:r>
            <a:r>
              <a:rPr lang="en-US" sz="1200" i="1" u="sng" dirty="0">
                <a:solidFill>
                  <a:srgbClr val="0D0D0D"/>
                </a:solidFill>
              </a:rPr>
              <a:t>. </a:t>
            </a:r>
            <a:endParaRPr lang="en-US" sz="1200" dirty="0">
              <a:solidFill>
                <a:srgbClr val="0D0D0D"/>
              </a:solidFill>
            </a:endParaRPr>
          </a:p>
        </p:txBody>
      </p:sp>
    </p:spTree>
    <p:extLst>
      <p:ext uri="{BB962C8B-B14F-4D97-AF65-F5344CB8AC3E}">
        <p14:creationId xmlns:p14="http://schemas.microsoft.com/office/powerpoint/2010/main" val="29657591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64795" y="1086555"/>
            <a:ext cx="3322005" cy="2211210"/>
          </a:xfrm>
          <a:prstGeom prst="rect">
            <a:avLst/>
          </a:prstGeom>
        </p:spPr>
      </p:pic>
      <p:sp>
        <p:nvSpPr>
          <p:cNvPr id="5" name="Title 4"/>
          <p:cNvSpPr>
            <a:spLocks noGrp="1"/>
          </p:cNvSpPr>
          <p:nvPr>
            <p:ph type="title"/>
          </p:nvPr>
        </p:nvSpPr>
        <p:spPr/>
        <p:txBody>
          <a:bodyPr/>
          <a:lstStyle/>
          <a:p>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p>
        </p:txBody>
      </p:sp>
      <p:sp>
        <p:nvSpPr>
          <p:cNvPr id="3" name="Content Placeholder 2"/>
          <p:cNvSpPr>
            <a:spLocks noGrp="1"/>
          </p:cNvSpPr>
          <p:nvPr>
            <p:ph idx="1"/>
          </p:nvPr>
        </p:nvSpPr>
        <p:spPr>
          <a:xfrm>
            <a:off x="507645" y="1975554"/>
            <a:ext cx="8179155" cy="4459111"/>
          </a:xfrm>
        </p:spPr>
        <p:txBody>
          <a:bodyPr>
            <a:noAutofit/>
          </a:bodyPr>
          <a:lstStyle/>
          <a:p>
            <a:pPr marL="0" indent="0">
              <a:buClr>
                <a:srgbClr val="FF6600"/>
              </a:buClr>
              <a:buNone/>
            </a:pPr>
            <a:r>
              <a:rPr lang="en-US" sz="2800" dirty="0" smtClean="0">
                <a:solidFill>
                  <a:srgbClr val="FF6600"/>
                </a:solidFill>
              </a:rPr>
              <a:t>SPIRULINA &amp; BLUE-ALGAE</a:t>
            </a:r>
          </a:p>
          <a:p>
            <a:pPr marL="0" indent="0">
              <a:buNone/>
            </a:pPr>
            <a:endParaRPr lang="en-US" sz="2400" dirty="0" smtClean="0"/>
          </a:p>
          <a:p>
            <a:pPr>
              <a:buClr>
                <a:srgbClr val="FF6600"/>
              </a:buClr>
              <a:buFont typeface="Wingdings" charset="2"/>
              <a:buChar char="ü"/>
            </a:pPr>
            <a:r>
              <a:rPr lang="en-US" sz="2400" dirty="0" smtClean="0"/>
              <a:t>The </a:t>
            </a:r>
            <a:r>
              <a:rPr lang="en-US" sz="2400" dirty="0"/>
              <a:t>world's highest source of complete protein (65%</a:t>
            </a:r>
            <a:r>
              <a:rPr lang="en-US" sz="2400" dirty="0" smtClean="0"/>
              <a:t>)</a:t>
            </a:r>
            <a:endParaRPr lang="en-US" sz="2400" dirty="0"/>
          </a:p>
          <a:p>
            <a:pPr>
              <a:buClr>
                <a:srgbClr val="FF6600"/>
              </a:buClr>
              <a:buFont typeface="Wingdings" charset="2"/>
              <a:buChar char="ü"/>
            </a:pPr>
            <a:r>
              <a:rPr lang="en-US" sz="2400" dirty="0" smtClean="0"/>
              <a:t>provides </a:t>
            </a:r>
            <a:r>
              <a:rPr lang="en-US" sz="2400" dirty="0"/>
              <a:t>a vast array of minerals, trace elements, phytonutrients and enzymes. </a:t>
            </a:r>
            <a:endParaRPr lang="en-US" sz="2400" dirty="0" smtClean="0"/>
          </a:p>
          <a:p>
            <a:pPr>
              <a:buClr>
                <a:srgbClr val="FF6600"/>
              </a:buClr>
              <a:buFont typeface="Wingdings" charset="2"/>
              <a:buChar char="ü"/>
            </a:pPr>
            <a:r>
              <a:rPr lang="en-US" sz="2400" dirty="0" smtClean="0"/>
              <a:t>Blue</a:t>
            </a:r>
            <a:r>
              <a:rPr lang="en-US" sz="2400" dirty="0"/>
              <a:t>-green algae is a wild-grown </a:t>
            </a:r>
            <a:r>
              <a:rPr lang="en-US" sz="2400" dirty="0" err="1"/>
              <a:t>superfood</a:t>
            </a:r>
            <a:r>
              <a:rPr lang="en-US" sz="2400" dirty="0"/>
              <a:t> with a 60% protein percentage, but is equally or exceedingly higher in other components. </a:t>
            </a:r>
          </a:p>
        </p:txBody>
      </p:sp>
    </p:spTree>
    <p:extLst>
      <p:ext uri="{BB962C8B-B14F-4D97-AF65-F5344CB8AC3E}">
        <p14:creationId xmlns:p14="http://schemas.microsoft.com/office/powerpoint/2010/main" val="23698733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805250">
            <a:off x="5483406" y="1131497"/>
            <a:ext cx="3768867" cy="2829739"/>
          </a:xfrm>
          <a:prstGeom prst="rect">
            <a:avLst/>
          </a:prstGeom>
        </p:spPr>
      </p:pic>
      <p:sp>
        <p:nvSpPr>
          <p:cNvPr id="5" name="Title 4"/>
          <p:cNvSpPr>
            <a:spLocks noGrp="1"/>
          </p:cNvSpPr>
          <p:nvPr>
            <p:ph type="title"/>
          </p:nvPr>
        </p:nvSpPr>
        <p:spPr/>
        <p:txBody>
          <a:bodyPr/>
          <a:lstStyle/>
          <a:p>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p>
        </p:txBody>
      </p:sp>
      <p:sp>
        <p:nvSpPr>
          <p:cNvPr id="3" name="Content Placeholder 2"/>
          <p:cNvSpPr>
            <a:spLocks noGrp="1"/>
          </p:cNvSpPr>
          <p:nvPr>
            <p:ph idx="1"/>
          </p:nvPr>
        </p:nvSpPr>
        <p:spPr>
          <a:xfrm>
            <a:off x="324557" y="2314222"/>
            <a:ext cx="8589256" cy="3937113"/>
          </a:xfrm>
        </p:spPr>
        <p:txBody>
          <a:bodyPr>
            <a:normAutofit fontScale="92500" lnSpcReduction="10000"/>
          </a:bodyPr>
          <a:lstStyle/>
          <a:p>
            <a:pPr marL="0" indent="0">
              <a:buClr>
                <a:srgbClr val="DBC210"/>
              </a:buClr>
              <a:buNone/>
            </a:pPr>
            <a:r>
              <a:rPr lang="en-US" sz="2800" dirty="0" smtClean="0">
                <a:solidFill>
                  <a:srgbClr val="FF6600"/>
                </a:solidFill>
              </a:rPr>
              <a:t>SPINACH</a:t>
            </a:r>
          </a:p>
          <a:p>
            <a:pPr marL="0" indent="0">
              <a:buClr>
                <a:srgbClr val="DBC210"/>
              </a:buClr>
              <a:buNone/>
            </a:pPr>
            <a:endParaRPr lang="en-US" sz="1200" dirty="0" smtClean="0">
              <a:solidFill>
                <a:srgbClr val="FF6600"/>
              </a:solidFill>
            </a:endParaRPr>
          </a:p>
          <a:p>
            <a:pPr marL="0" indent="0">
              <a:buClr>
                <a:srgbClr val="FF6600"/>
              </a:buClr>
              <a:buNone/>
            </a:pPr>
            <a:r>
              <a:rPr lang="en-US" sz="2800" dirty="0" smtClean="0">
                <a:solidFill>
                  <a:srgbClr val="0D0D0D"/>
                </a:solidFill>
              </a:rPr>
              <a:t>Reduces Risk Of:</a:t>
            </a:r>
          </a:p>
          <a:p>
            <a:pPr>
              <a:buClr>
                <a:srgbClr val="FF6600"/>
              </a:buClr>
              <a:buFont typeface="Wingdings" charset="2"/>
              <a:buChar char="ü"/>
            </a:pPr>
            <a:r>
              <a:rPr lang="en-US" sz="2800" dirty="0" smtClean="0">
                <a:solidFill>
                  <a:srgbClr val="0D0D0D"/>
                </a:solidFill>
              </a:rPr>
              <a:t>Age Related Macular Degeneration (AMD)</a:t>
            </a:r>
          </a:p>
          <a:p>
            <a:pPr>
              <a:buClr>
                <a:srgbClr val="FF6600"/>
              </a:buClr>
              <a:buFont typeface="Wingdings" charset="2"/>
              <a:buChar char="ü"/>
            </a:pPr>
            <a:r>
              <a:rPr lang="en-US" sz="2800" dirty="0" smtClean="0">
                <a:solidFill>
                  <a:srgbClr val="0D0D0D"/>
                </a:solidFill>
              </a:rPr>
              <a:t>Cataracts</a:t>
            </a:r>
          </a:p>
          <a:p>
            <a:pPr>
              <a:buClr>
                <a:srgbClr val="FF6600"/>
              </a:buClr>
              <a:buFont typeface="Wingdings" charset="2"/>
              <a:buChar char="ü"/>
            </a:pPr>
            <a:r>
              <a:rPr lang="en-US" sz="2800" dirty="0" smtClean="0">
                <a:solidFill>
                  <a:srgbClr val="0D0D0D"/>
                </a:solidFill>
              </a:rPr>
              <a:t>Cardiovascular Disease Including Stroke And Coronary Artery Disease</a:t>
            </a:r>
          </a:p>
          <a:p>
            <a:pPr>
              <a:buClr>
                <a:srgbClr val="FF6600"/>
              </a:buClr>
              <a:buFont typeface="Wingdings" charset="2"/>
              <a:buChar char="ü"/>
            </a:pPr>
            <a:r>
              <a:rPr lang="en-US" sz="2800" dirty="0" smtClean="0">
                <a:solidFill>
                  <a:srgbClr val="0D0D0D"/>
                </a:solidFill>
              </a:rPr>
              <a:t>Cancer Including Colon, Lung, Skin, Oral, Stomach, Ovarian, Prostate And Breast Cancer	</a:t>
            </a:r>
            <a:r>
              <a:rPr lang="en-US" dirty="0" smtClean="0">
                <a:solidFill>
                  <a:srgbClr val="0D0D0D"/>
                </a:solidFill>
              </a:rPr>
              <a:t>	</a:t>
            </a:r>
            <a:endParaRPr lang="en-US" sz="1200" dirty="0" smtClean="0">
              <a:solidFill>
                <a:srgbClr val="0D0D0D"/>
              </a:solidFill>
            </a:endParaRPr>
          </a:p>
          <a:p>
            <a:pPr marL="0" indent="0">
              <a:buClr>
                <a:srgbClr val="FFE54B"/>
              </a:buClr>
              <a:buNone/>
            </a:pPr>
            <a:r>
              <a:rPr lang="en-US" sz="1400" dirty="0" smtClean="0">
                <a:solidFill>
                  <a:srgbClr val="0D0D0D"/>
                </a:solidFill>
              </a:rPr>
              <a:t>REF:  </a:t>
            </a:r>
            <a:r>
              <a:rPr lang="en-US" sz="1400" i="1" u="sng" dirty="0" smtClean="0">
                <a:solidFill>
                  <a:srgbClr val="0D0D0D"/>
                </a:solidFill>
              </a:rPr>
              <a:t>Dr. Pratt-</a:t>
            </a:r>
            <a:r>
              <a:rPr lang="en-US" sz="1400" i="1" u="sng" dirty="0" err="1" smtClean="0">
                <a:solidFill>
                  <a:srgbClr val="0D0D0D"/>
                </a:solidFill>
              </a:rPr>
              <a:t>superfoodsrx</a:t>
            </a:r>
            <a:endParaRPr lang="en-US" sz="1400" dirty="0">
              <a:solidFill>
                <a:srgbClr val="0D0D0D"/>
              </a:solidFill>
            </a:endParaRPr>
          </a:p>
        </p:txBody>
      </p:sp>
    </p:spTree>
    <p:extLst>
      <p:ext uri="{BB962C8B-B14F-4D97-AF65-F5344CB8AC3E}">
        <p14:creationId xmlns:p14="http://schemas.microsoft.com/office/powerpoint/2010/main" val="9428818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93298">
            <a:off x="6255311" y="1238103"/>
            <a:ext cx="2701912" cy="2701912"/>
          </a:xfrm>
          <a:prstGeom prst="rect">
            <a:avLst/>
          </a:prstGeom>
        </p:spPr>
      </p:pic>
      <p:sp>
        <p:nvSpPr>
          <p:cNvPr id="4" name="Title 1"/>
          <p:cNvSpPr>
            <a:spLocks noGrp="1"/>
          </p:cNvSpPr>
          <p:nvPr>
            <p:ph type="title"/>
          </p:nvPr>
        </p:nvSpPr>
        <p:spPr/>
        <p:txBody>
          <a:bodyPr lIns="457200">
            <a:normAutofit/>
          </a:bodyPr>
          <a:lstStyle/>
          <a:p>
            <a:r>
              <a:rPr lang="en-US" dirty="0" smtClean="0"/>
              <a:t> </a:t>
            </a:r>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solidFill>
                <a:srgbClr val="FFE54B"/>
              </a:solidFill>
            </a:endParaRPr>
          </a:p>
        </p:txBody>
      </p:sp>
      <p:sp>
        <p:nvSpPr>
          <p:cNvPr id="3" name="Content Placeholder 2"/>
          <p:cNvSpPr>
            <a:spLocks noGrp="1"/>
          </p:cNvSpPr>
          <p:nvPr>
            <p:ph idx="1"/>
          </p:nvPr>
        </p:nvSpPr>
        <p:spPr>
          <a:xfrm>
            <a:off x="408868" y="2467682"/>
            <a:ext cx="8138057" cy="3528660"/>
          </a:xfrm>
        </p:spPr>
        <p:txBody>
          <a:bodyPr>
            <a:normAutofit/>
          </a:bodyPr>
          <a:lstStyle/>
          <a:p>
            <a:pPr marL="0" indent="0">
              <a:buClr>
                <a:srgbClr val="DBC210"/>
              </a:buClr>
              <a:buNone/>
            </a:pPr>
            <a:r>
              <a:rPr lang="en-US" sz="2800" dirty="0" smtClean="0">
                <a:solidFill>
                  <a:srgbClr val="FF6600"/>
                </a:solidFill>
              </a:rPr>
              <a:t>AVOCADOS</a:t>
            </a:r>
          </a:p>
          <a:p>
            <a:pPr marL="0" indent="0">
              <a:buClr>
                <a:srgbClr val="DBC210"/>
              </a:buClr>
              <a:buNone/>
            </a:pPr>
            <a:endParaRPr lang="en-US" sz="1200" dirty="0">
              <a:solidFill>
                <a:srgbClr val="FF6600"/>
              </a:solidFill>
            </a:endParaRPr>
          </a:p>
          <a:p>
            <a:pPr marL="917575" indent="-466725">
              <a:buClr>
                <a:srgbClr val="FF6600"/>
              </a:buClr>
              <a:buFont typeface="Wingdings" charset="2"/>
              <a:buChar char="ü"/>
            </a:pPr>
            <a:r>
              <a:rPr lang="en-US" sz="2800" dirty="0" smtClean="0">
                <a:solidFill>
                  <a:srgbClr val="0D0D0D"/>
                </a:solidFill>
              </a:rPr>
              <a:t>They Are One Of The Best Sources Of </a:t>
            </a:r>
            <a:r>
              <a:rPr lang="en-US" sz="2800" dirty="0" err="1" smtClean="0">
                <a:solidFill>
                  <a:srgbClr val="0D0D0D"/>
                </a:solidFill>
              </a:rPr>
              <a:t>Monosaturated</a:t>
            </a:r>
            <a:r>
              <a:rPr lang="en-US" sz="2800" dirty="0" smtClean="0">
                <a:solidFill>
                  <a:srgbClr val="0D0D0D"/>
                </a:solidFill>
              </a:rPr>
              <a:t> Fats</a:t>
            </a:r>
          </a:p>
          <a:p>
            <a:pPr marL="917575" indent="-466725">
              <a:buClr>
                <a:srgbClr val="FF6600"/>
              </a:buClr>
              <a:buFont typeface="Wingdings" charset="2"/>
              <a:buChar char="ü"/>
            </a:pPr>
            <a:r>
              <a:rPr lang="en-US" sz="2800" dirty="0" smtClean="0">
                <a:solidFill>
                  <a:srgbClr val="0D0D0D"/>
                </a:solidFill>
              </a:rPr>
              <a:t>Great Source Of Potassium</a:t>
            </a:r>
          </a:p>
          <a:p>
            <a:pPr marL="450850" indent="0">
              <a:buClr>
                <a:srgbClr val="DBC210"/>
              </a:buClr>
              <a:buNone/>
            </a:pPr>
            <a:endParaRPr lang="en-US" sz="1500" dirty="0" smtClean="0">
              <a:solidFill>
                <a:srgbClr val="0D0D0D"/>
              </a:solidFill>
            </a:endParaRPr>
          </a:p>
          <a:p>
            <a:pPr marL="450850" indent="0">
              <a:buClr>
                <a:srgbClr val="DBC210"/>
              </a:buClr>
              <a:buNone/>
            </a:pPr>
            <a:endParaRPr lang="en-US" sz="1500" dirty="0" smtClean="0">
              <a:solidFill>
                <a:srgbClr val="0D0D0D"/>
              </a:solidFill>
            </a:endParaRPr>
          </a:p>
          <a:p>
            <a:pPr marL="0" indent="0">
              <a:buNone/>
            </a:pPr>
            <a:r>
              <a:rPr lang="en-US" sz="1200" b="1" dirty="0" smtClean="0">
                <a:solidFill>
                  <a:srgbClr val="0D0D0D"/>
                </a:solidFill>
              </a:rPr>
              <a:t>Ref:  Dr. </a:t>
            </a:r>
            <a:r>
              <a:rPr lang="en-US" sz="1200" b="1" dirty="0" err="1" smtClean="0">
                <a:solidFill>
                  <a:srgbClr val="0D0D0D"/>
                </a:solidFill>
              </a:rPr>
              <a:t>Mercola</a:t>
            </a:r>
            <a:r>
              <a:rPr lang="en-US" sz="1200" b="1" dirty="0" smtClean="0">
                <a:solidFill>
                  <a:srgbClr val="0D0D0D"/>
                </a:solidFill>
              </a:rPr>
              <a:t>:  Potent “</a:t>
            </a:r>
            <a:r>
              <a:rPr lang="en-US" sz="1200" b="1" dirty="0" err="1" smtClean="0">
                <a:solidFill>
                  <a:srgbClr val="0D0D0D"/>
                </a:solidFill>
              </a:rPr>
              <a:t>Superfoods</a:t>
            </a:r>
            <a:r>
              <a:rPr lang="en-US" sz="1200" b="1" dirty="0" smtClean="0">
                <a:solidFill>
                  <a:srgbClr val="0D0D0D"/>
                </a:solidFill>
              </a:rPr>
              <a:t>” That Can Improve Your Health And Increase Longevity</a:t>
            </a:r>
            <a:r>
              <a:rPr lang="en-US" sz="1200" dirty="0" smtClean="0">
                <a:solidFill>
                  <a:srgbClr val="0D0D0D"/>
                </a:solidFill>
              </a:rPr>
              <a:t> November 22, 2012</a:t>
            </a:r>
            <a:endParaRPr lang="en-US" sz="1200" dirty="0">
              <a:solidFill>
                <a:srgbClr val="0D0D0D"/>
              </a:solidFill>
            </a:endParaRPr>
          </a:p>
        </p:txBody>
      </p:sp>
    </p:spTree>
    <p:extLst>
      <p:ext uri="{BB962C8B-B14F-4D97-AF65-F5344CB8AC3E}">
        <p14:creationId xmlns:p14="http://schemas.microsoft.com/office/powerpoint/2010/main" val="23674429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398100">
            <a:off x="5513280" y="775229"/>
            <a:ext cx="3411995" cy="2661356"/>
          </a:xfrm>
          <a:prstGeom prst="rect">
            <a:avLst/>
          </a:prstGeom>
        </p:spPr>
      </p:pic>
      <p:sp>
        <p:nvSpPr>
          <p:cNvPr id="5" name="Title 4"/>
          <p:cNvSpPr>
            <a:spLocks noGrp="1"/>
          </p:cNvSpPr>
          <p:nvPr>
            <p:ph type="title"/>
          </p:nvPr>
        </p:nvSpPr>
        <p:spPr/>
        <p:txBody>
          <a:bodyPr/>
          <a:lstStyle/>
          <a:p>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p>
        </p:txBody>
      </p:sp>
      <p:sp>
        <p:nvSpPr>
          <p:cNvPr id="3" name="Content Placeholder 2"/>
          <p:cNvSpPr>
            <a:spLocks noGrp="1"/>
          </p:cNvSpPr>
          <p:nvPr>
            <p:ph idx="1"/>
          </p:nvPr>
        </p:nvSpPr>
        <p:spPr>
          <a:xfrm>
            <a:off x="507645" y="2271889"/>
            <a:ext cx="8179155" cy="4162776"/>
          </a:xfrm>
        </p:spPr>
        <p:txBody>
          <a:bodyPr>
            <a:noAutofit/>
          </a:bodyPr>
          <a:lstStyle/>
          <a:p>
            <a:pPr marL="0" indent="0">
              <a:lnSpc>
                <a:spcPct val="80000"/>
              </a:lnSpc>
              <a:buClr>
                <a:srgbClr val="FF6600"/>
              </a:buClr>
              <a:buNone/>
            </a:pPr>
            <a:r>
              <a:rPr lang="en-US" sz="2800" dirty="0" smtClean="0">
                <a:solidFill>
                  <a:srgbClr val="FF6600"/>
                </a:solidFill>
              </a:rPr>
              <a:t>BEE PRODUCTS </a:t>
            </a:r>
          </a:p>
          <a:p>
            <a:pPr marL="0" indent="0">
              <a:lnSpc>
                <a:spcPct val="80000"/>
              </a:lnSpc>
              <a:buClr>
                <a:srgbClr val="FF6600"/>
              </a:buClr>
              <a:buNone/>
            </a:pPr>
            <a:r>
              <a:rPr lang="en-US" sz="2800" dirty="0" smtClean="0">
                <a:solidFill>
                  <a:srgbClr val="FF6600"/>
                </a:solidFill>
              </a:rPr>
              <a:t>(HONEY, POLLEN, PROPOLIS)</a:t>
            </a:r>
          </a:p>
          <a:p>
            <a:pPr marL="0" indent="0">
              <a:buNone/>
            </a:pPr>
            <a:endParaRPr lang="en-US" sz="2400" dirty="0" smtClean="0"/>
          </a:p>
          <a:p>
            <a:pPr>
              <a:buClr>
                <a:srgbClr val="FF6600"/>
              </a:buClr>
              <a:buFont typeface="Wingdings" charset="2"/>
              <a:buChar char="ü"/>
            </a:pPr>
            <a:r>
              <a:rPr lang="en-US" sz="2400" dirty="0" smtClean="0"/>
              <a:t>Contains </a:t>
            </a:r>
            <a:r>
              <a:rPr lang="en-US" sz="2400" dirty="0"/>
              <a:t>vitamin B-9 and all 21 essential amino acids, making it a complete protein. </a:t>
            </a:r>
            <a:endParaRPr lang="en-US" sz="2400" dirty="0" smtClean="0"/>
          </a:p>
          <a:p>
            <a:pPr>
              <a:buClr>
                <a:srgbClr val="FF6600"/>
              </a:buClr>
              <a:buFont typeface="Wingdings" charset="2"/>
              <a:buChar char="ü"/>
            </a:pPr>
            <a:r>
              <a:rPr lang="en-US" sz="2400" dirty="0" smtClean="0"/>
              <a:t>Honey</a:t>
            </a:r>
            <a:r>
              <a:rPr lang="en-US" sz="2400" dirty="0"/>
              <a:t>, in its organic/wild, raw, unfiltered states is rich in minerals, antioxidants, probiotics, enzymes, and one of the highest vibration foods on the planet.</a:t>
            </a:r>
          </a:p>
        </p:txBody>
      </p:sp>
    </p:spTree>
    <p:extLst>
      <p:ext uri="{BB962C8B-B14F-4D97-AF65-F5344CB8AC3E}">
        <p14:creationId xmlns:p14="http://schemas.microsoft.com/office/powerpoint/2010/main" val="36137790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218591" y="1763089"/>
            <a:ext cx="2695222" cy="2695222"/>
          </a:xfrm>
          <a:prstGeom prst="rect">
            <a:avLst/>
          </a:prstGeom>
        </p:spPr>
      </p:pic>
      <p:sp>
        <p:nvSpPr>
          <p:cNvPr id="4" name="Title 1"/>
          <p:cNvSpPr>
            <a:spLocks noGrp="1"/>
          </p:cNvSpPr>
          <p:nvPr>
            <p:ph type="title"/>
          </p:nvPr>
        </p:nvSpPr>
        <p:spPr/>
        <p:txBody>
          <a:bodyPr lIns="457200">
            <a:normAutofit/>
          </a:bodyPr>
          <a:lstStyle/>
          <a:p>
            <a:r>
              <a:rPr lang="en-US" dirty="0" smtClean="0"/>
              <a:t> </a:t>
            </a:r>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solidFill>
                <a:srgbClr val="FFE54B"/>
              </a:solidFill>
            </a:endParaRPr>
          </a:p>
        </p:txBody>
      </p:sp>
      <p:sp>
        <p:nvSpPr>
          <p:cNvPr id="3" name="Content Placeholder 2"/>
          <p:cNvSpPr>
            <a:spLocks noGrp="1"/>
          </p:cNvSpPr>
          <p:nvPr>
            <p:ph idx="1"/>
          </p:nvPr>
        </p:nvSpPr>
        <p:spPr>
          <a:xfrm>
            <a:off x="775756" y="2468563"/>
            <a:ext cx="8138057" cy="3528660"/>
          </a:xfrm>
        </p:spPr>
        <p:txBody>
          <a:bodyPr>
            <a:normAutofit/>
          </a:bodyPr>
          <a:lstStyle/>
          <a:p>
            <a:pPr marL="0" indent="0">
              <a:buClr>
                <a:srgbClr val="FF6600"/>
              </a:buClr>
              <a:buNone/>
            </a:pPr>
            <a:r>
              <a:rPr lang="en-US" sz="2800" dirty="0" smtClean="0">
                <a:solidFill>
                  <a:srgbClr val="FF6600"/>
                </a:solidFill>
              </a:rPr>
              <a:t>COCONUT OIL</a:t>
            </a:r>
          </a:p>
          <a:p>
            <a:pPr marL="0" indent="0">
              <a:buClr>
                <a:srgbClr val="FF6600"/>
              </a:buClr>
              <a:buNone/>
            </a:pPr>
            <a:endParaRPr lang="en-US" sz="1200" dirty="0">
              <a:solidFill>
                <a:srgbClr val="FF6600"/>
              </a:solidFill>
            </a:endParaRPr>
          </a:p>
          <a:p>
            <a:pPr marL="804863" indent="-354013">
              <a:buClr>
                <a:srgbClr val="FF6600"/>
              </a:buClr>
              <a:buFont typeface="Wingdings" charset="2"/>
              <a:buChar char="ü"/>
            </a:pPr>
            <a:r>
              <a:rPr lang="en-US" sz="2800" dirty="0" smtClean="0">
                <a:solidFill>
                  <a:srgbClr val="0D0D0D"/>
                </a:solidFill>
              </a:rPr>
              <a:t>Anti-viral and anti-bacterial</a:t>
            </a:r>
          </a:p>
          <a:p>
            <a:pPr marL="804863" indent="-354013">
              <a:buClr>
                <a:srgbClr val="FF6600"/>
              </a:buClr>
              <a:buFont typeface="Wingdings" charset="2"/>
              <a:buChar char="ü"/>
            </a:pPr>
            <a:r>
              <a:rPr lang="en-US" sz="2800" dirty="0" smtClean="0">
                <a:solidFill>
                  <a:srgbClr val="0D0D0D"/>
                </a:solidFill>
              </a:rPr>
              <a:t>Stimulates metabolism</a:t>
            </a:r>
          </a:p>
          <a:p>
            <a:pPr marL="804863" indent="-354013">
              <a:buClr>
                <a:srgbClr val="FF6600"/>
              </a:buClr>
              <a:buFont typeface="Wingdings" charset="2"/>
              <a:buChar char="ü"/>
            </a:pPr>
            <a:r>
              <a:rPr lang="en-US" sz="2800" dirty="0" smtClean="0">
                <a:solidFill>
                  <a:srgbClr val="0D0D0D"/>
                </a:solidFill>
              </a:rPr>
              <a:t>Replacement for unhealthy carbs</a:t>
            </a:r>
          </a:p>
          <a:p>
            <a:pPr marL="450850" indent="0">
              <a:buClr>
                <a:srgbClr val="FF6600"/>
              </a:buClr>
              <a:buNone/>
            </a:pPr>
            <a:endParaRPr lang="en-US" sz="1500" dirty="0" smtClean="0">
              <a:solidFill>
                <a:srgbClr val="0D0D0D"/>
              </a:solidFill>
            </a:endParaRPr>
          </a:p>
          <a:p>
            <a:pPr marL="450850" indent="0">
              <a:buClr>
                <a:srgbClr val="FF6600"/>
              </a:buClr>
              <a:buNone/>
            </a:pPr>
            <a:endParaRPr lang="en-US" sz="1500" dirty="0" smtClean="0">
              <a:solidFill>
                <a:srgbClr val="0D0D0D"/>
              </a:solidFill>
            </a:endParaRPr>
          </a:p>
          <a:p>
            <a:pPr marL="0" indent="0">
              <a:buClr>
                <a:srgbClr val="FF6600"/>
              </a:buClr>
              <a:buNone/>
            </a:pPr>
            <a:r>
              <a:rPr lang="en-US" sz="1200" b="1" dirty="0" smtClean="0">
                <a:solidFill>
                  <a:srgbClr val="0D0D0D"/>
                </a:solidFill>
              </a:rPr>
              <a:t>REF:  Dr. </a:t>
            </a:r>
            <a:r>
              <a:rPr lang="en-US" sz="1200" b="1" dirty="0" err="1" smtClean="0">
                <a:solidFill>
                  <a:srgbClr val="0D0D0D"/>
                </a:solidFill>
              </a:rPr>
              <a:t>Mercola</a:t>
            </a:r>
            <a:r>
              <a:rPr lang="en-US" sz="1200" b="1" dirty="0" smtClean="0">
                <a:solidFill>
                  <a:srgbClr val="0D0D0D"/>
                </a:solidFill>
              </a:rPr>
              <a:t>:  Potent </a:t>
            </a:r>
            <a:r>
              <a:rPr lang="en-US" sz="1200" b="1" dirty="0">
                <a:solidFill>
                  <a:srgbClr val="0D0D0D"/>
                </a:solidFill>
              </a:rPr>
              <a:t>“</a:t>
            </a:r>
            <a:r>
              <a:rPr lang="en-US" sz="1200" b="1" dirty="0" err="1">
                <a:solidFill>
                  <a:srgbClr val="0D0D0D"/>
                </a:solidFill>
              </a:rPr>
              <a:t>Superfoods</a:t>
            </a:r>
            <a:r>
              <a:rPr lang="en-US" sz="1200" b="1" dirty="0">
                <a:solidFill>
                  <a:srgbClr val="0D0D0D"/>
                </a:solidFill>
              </a:rPr>
              <a:t>” That Can Improve Your Health and Increase </a:t>
            </a:r>
            <a:r>
              <a:rPr lang="en-US" sz="1200" b="1" dirty="0" smtClean="0">
                <a:solidFill>
                  <a:srgbClr val="0D0D0D"/>
                </a:solidFill>
              </a:rPr>
              <a:t>Longevity</a:t>
            </a:r>
            <a:r>
              <a:rPr lang="en-US" sz="1200" dirty="0">
                <a:solidFill>
                  <a:srgbClr val="0D0D0D"/>
                </a:solidFill>
              </a:rPr>
              <a:t> </a:t>
            </a:r>
            <a:r>
              <a:rPr lang="en-US" sz="1200" dirty="0" smtClean="0">
                <a:solidFill>
                  <a:srgbClr val="0D0D0D"/>
                </a:solidFill>
              </a:rPr>
              <a:t>November </a:t>
            </a:r>
            <a:r>
              <a:rPr lang="en-US" sz="1200" dirty="0">
                <a:solidFill>
                  <a:srgbClr val="0D0D0D"/>
                </a:solidFill>
              </a:rPr>
              <a:t>22, 2012</a:t>
            </a:r>
          </a:p>
        </p:txBody>
      </p:sp>
    </p:spTree>
    <p:extLst>
      <p:ext uri="{BB962C8B-B14F-4D97-AF65-F5344CB8AC3E}">
        <p14:creationId xmlns:p14="http://schemas.microsoft.com/office/powerpoint/2010/main" val="9671426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18200" y="1713700"/>
            <a:ext cx="3225800" cy="2527300"/>
          </a:xfrm>
          <a:prstGeom prst="ellipse">
            <a:avLst/>
          </a:prstGeom>
          <a:ln>
            <a:noFill/>
          </a:ln>
          <a:effectLst>
            <a:softEdge rad="112500"/>
          </a:effectLst>
        </p:spPr>
      </p:pic>
      <p:sp>
        <p:nvSpPr>
          <p:cNvPr id="4" name="Title 1"/>
          <p:cNvSpPr>
            <a:spLocks noGrp="1"/>
          </p:cNvSpPr>
          <p:nvPr>
            <p:ph type="title"/>
          </p:nvPr>
        </p:nvSpPr>
        <p:spPr/>
        <p:txBody>
          <a:bodyPr lIns="457200">
            <a:normAutofit/>
          </a:bodyPr>
          <a:lstStyle/>
          <a:p>
            <a:r>
              <a:rPr lang="en-US" dirty="0" smtClean="0"/>
              <a:t> </a:t>
            </a:r>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solidFill>
                <a:srgbClr val="FFE54B"/>
              </a:solidFill>
            </a:endParaRPr>
          </a:p>
        </p:txBody>
      </p:sp>
      <p:sp>
        <p:nvSpPr>
          <p:cNvPr id="3" name="Content Placeholder 2"/>
          <p:cNvSpPr>
            <a:spLocks noGrp="1"/>
          </p:cNvSpPr>
          <p:nvPr>
            <p:ph idx="1"/>
          </p:nvPr>
        </p:nvSpPr>
        <p:spPr>
          <a:xfrm>
            <a:off x="775756" y="2468563"/>
            <a:ext cx="8138057" cy="3528660"/>
          </a:xfrm>
        </p:spPr>
        <p:txBody>
          <a:bodyPr>
            <a:normAutofit/>
          </a:bodyPr>
          <a:lstStyle/>
          <a:p>
            <a:pPr marL="0" indent="0">
              <a:buClr>
                <a:srgbClr val="FF6600"/>
              </a:buClr>
              <a:buNone/>
            </a:pPr>
            <a:r>
              <a:rPr lang="en-US" sz="2800" dirty="0" smtClean="0">
                <a:solidFill>
                  <a:srgbClr val="FF6600"/>
                </a:solidFill>
              </a:rPr>
              <a:t>ORANGES</a:t>
            </a:r>
          </a:p>
          <a:p>
            <a:pPr marL="0" indent="0">
              <a:buClr>
                <a:srgbClr val="FF6600"/>
              </a:buClr>
              <a:buNone/>
            </a:pPr>
            <a:endParaRPr lang="en-US" sz="1200" dirty="0">
              <a:solidFill>
                <a:srgbClr val="FF6600"/>
              </a:solidFill>
            </a:endParaRPr>
          </a:p>
          <a:p>
            <a:pPr marL="747713" indent="-296863">
              <a:buClr>
                <a:srgbClr val="FF6600"/>
              </a:buClr>
              <a:buFont typeface="Wingdings" charset="2"/>
              <a:buChar char="ü"/>
            </a:pPr>
            <a:r>
              <a:rPr lang="en-US" sz="2800" dirty="0" smtClean="0">
                <a:solidFill>
                  <a:srgbClr val="0D0D0D"/>
                </a:solidFill>
              </a:rPr>
              <a:t>Anti-viral And Anti-bacterial</a:t>
            </a:r>
          </a:p>
          <a:p>
            <a:pPr marL="747713" indent="-296863">
              <a:buClr>
                <a:srgbClr val="FF6600"/>
              </a:buClr>
              <a:buFont typeface="Wingdings" charset="2"/>
              <a:buChar char="ü"/>
            </a:pPr>
            <a:r>
              <a:rPr lang="en-US" sz="2800" dirty="0" smtClean="0">
                <a:solidFill>
                  <a:srgbClr val="0D0D0D"/>
                </a:solidFill>
              </a:rPr>
              <a:t>Stimulates Metabolism</a:t>
            </a:r>
          </a:p>
          <a:p>
            <a:pPr marL="747713" indent="-296863">
              <a:buClr>
                <a:srgbClr val="FF6600"/>
              </a:buClr>
              <a:buFont typeface="Wingdings" charset="2"/>
              <a:buChar char="ü"/>
            </a:pPr>
            <a:r>
              <a:rPr lang="en-US" sz="2800" dirty="0" smtClean="0">
                <a:solidFill>
                  <a:srgbClr val="0D0D0D"/>
                </a:solidFill>
              </a:rPr>
              <a:t>Replacement For Unhealthy Carbs</a:t>
            </a:r>
          </a:p>
          <a:p>
            <a:pPr marL="450850" indent="0">
              <a:buClr>
                <a:srgbClr val="FF6600"/>
              </a:buClr>
              <a:buNone/>
            </a:pPr>
            <a:endParaRPr lang="en-US" sz="1500" dirty="0" smtClean="0">
              <a:solidFill>
                <a:srgbClr val="0D0D0D"/>
              </a:solidFill>
            </a:endParaRPr>
          </a:p>
          <a:p>
            <a:pPr marL="450850" indent="0">
              <a:buClr>
                <a:srgbClr val="FF6600"/>
              </a:buClr>
              <a:buNone/>
            </a:pPr>
            <a:endParaRPr lang="en-US" sz="1500" dirty="0" smtClean="0">
              <a:solidFill>
                <a:srgbClr val="0D0D0D"/>
              </a:solidFill>
            </a:endParaRPr>
          </a:p>
          <a:p>
            <a:pPr marL="0" indent="0">
              <a:buClr>
                <a:srgbClr val="FF6600"/>
              </a:buClr>
              <a:buNone/>
            </a:pPr>
            <a:r>
              <a:rPr lang="en-US" sz="1200" b="1" dirty="0" smtClean="0">
                <a:solidFill>
                  <a:srgbClr val="0D0D0D"/>
                </a:solidFill>
              </a:rPr>
              <a:t>Ref:  Dr. </a:t>
            </a:r>
            <a:r>
              <a:rPr lang="en-US" sz="1200" b="1" dirty="0" err="1" smtClean="0">
                <a:solidFill>
                  <a:srgbClr val="0D0D0D"/>
                </a:solidFill>
              </a:rPr>
              <a:t>Mercola</a:t>
            </a:r>
            <a:r>
              <a:rPr lang="en-US" sz="1200" b="1" dirty="0" smtClean="0">
                <a:solidFill>
                  <a:srgbClr val="0D0D0D"/>
                </a:solidFill>
              </a:rPr>
              <a:t>:  Potent “</a:t>
            </a:r>
            <a:r>
              <a:rPr lang="en-US" sz="1200" b="1" dirty="0" err="1" smtClean="0">
                <a:solidFill>
                  <a:srgbClr val="0D0D0D"/>
                </a:solidFill>
              </a:rPr>
              <a:t>Superfoods</a:t>
            </a:r>
            <a:r>
              <a:rPr lang="en-US" sz="1200" b="1" dirty="0" smtClean="0">
                <a:solidFill>
                  <a:srgbClr val="0D0D0D"/>
                </a:solidFill>
              </a:rPr>
              <a:t>” That Can Improve Your Health And Increase Longevity</a:t>
            </a:r>
            <a:r>
              <a:rPr lang="en-US" sz="1200" dirty="0" smtClean="0">
                <a:solidFill>
                  <a:srgbClr val="0D0D0D"/>
                </a:solidFill>
              </a:rPr>
              <a:t> November 22</a:t>
            </a:r>
            <a:r>
              <a:rPr lang="en-US" sz="1200" dirty="0">
                <a:solidFill>
                  <a:srgbClr val="0D0D0D"/>
                </a:solidFill>
              </a:rPr>
              <a:t>, 2012</a:t>
            </a:r>
          </a:p>
        </p:txBody>
      </p:sp>
    </p:spTree>
    <p:extLst>
      <p:ext uri="{BB962C8B-B14F-4D97-AF65-F5344CB8AC3E}">
        <p14:creationId xmlns:p14="http://schemas.microsoft.com/office/powerpoint/2010/main" val="917579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947868" y="1735667"/>
            <a:ext cx="2965946" cy="1975320"/>
          </a:xfrm>
          <a:prstGeom prst="rect">
            <a:avLst/>
          </a:prstGeom>
        </p:spPr>
      </p:pic>
      <p:sp>
        <p:nvSpPr>
          <p:cNvPr id="4" name="Title 1"/>
          <p:cNvSpPr>
            <a:spLocks noGrp="1"/>
          </p:cNvSpPr>
          <p:nvPr>
            <p:ph type="title"/>
          </p:nvPr>
        </p:nvSpPr>
        <p:spPr/>
        <p:txBody>
          <a:bodyPr lIns="457200">
            <a:normAutofit/>
          </a:bodyPr>
          <a:lstStyle/>
          <a:p>
            <a:r>
              <a:rPr lang="en-US" dirty="0" smtClean="0"/>
              <a:t> </a:t>
            </a:r>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solidFill>
                <a:srgbClr val="FFE54B"/>
              </a:solidFill>
            </a:endParaRPr>
          </a:p>
        </p:txBody>
      </p:sp>
      <p:sp>
        <p:nvSpPr>
          <p:cNvPr id="3" name="Content Placeholder 2"/>
          <p:cNvSpPr>
            <a:spLocks noGrp="1"/>
          </p:cNvSpPr>
          <p:nvPr>
            <p:ph idx="1"/>
          </p:nvPr>
        </p:nvSpPr>
        <p:spPr>
          <a:xfrm>
            <a:off x="775756" y="2468563"/>
            <a:ext cx="8138057" cy="3528660"/>
          </a:xfrm>
        </p:spPr>
        <p:txBody>
          <a:bodyPr>
            <a:normAutofit/>
          </a:bodyPr>
          <a:lstStyle/>
          <a:p>
            <a:pPr marL="0" indent="0">
              <a:buClr>
                <a:srgbClr val="FF6600"/>
              </a:buClr>
              <a:buNone/>
            </a:pPr>
            <a:r>
              <a:rPr lang="en-US" sz="2800" dirty="0" smtClean="0">
                <a:solidFill>
                  <a:srgbClr val="FF6600"/>
                </a:solidFill>
              </a:rPr>
              <a:t>PUMPKIN</a:t>
            </a:r>
          </a:p>
          <a:p>
            <a:pPr marL="0" indent="0">
              <a:buClr>
                <a:srgbClr val="FF6600"/>
              </a:buClr>
              <a:buNone/>
            </a:pPr>
            <a:endParaRPr lang="en-US" sz="1200" dirty="0">
              <a:solidFill>
                <a:srgbClr val="FF6600"/>
              </a:solidFill>
            </a:endParaRPr>
          </a:p>
          <a:p>
            <a:pPr marL="804863" indent="-354013">
              <a:buClr>
                <a:srgbClr val="FF6600"/>
              </a:buClr>
              <a:buFont typeface="Wingdings" charset="2"/>
              <a:buChar char="ü"/>
            </a:pPr>
            <a:r>
              <a:rPr lang="en-US" sz="2800" dirty="0" smtClean="0">
                <a:solidFill>
                  <a:srgbClr val="0D0D0D"/>
                </a:solidFill>
              </a:rPr>
              <a:t>Anti-viral And Anti-bacterial</a:t>
            </a:r>
          </a:p>
          <a:p>
            <a:pPr marL="804863" indent="-354013">
              <a:buClr>
                <a:srgbClr val="FF6600"/>
              </a:buClr>
              <a:buFont typeface="Wingdings" charset="2"/>
              <a:buChar char="ü"/>
            </a:pPr>
            <a:r>
              <a:rPr lang="en-US" sz="2800" dirty="0" smtClean="0">
                <a:solidFill>
                  <a:srgbClr val="0D0D0D"/>
                </a:solidFill>
              </a:rPr>
              <a:t>Stimulates Metabolism</a:t>
            </a:r>
          </a:p>
          <a:p>
            <a:pPr marL="804863" indent="-354013">
              <a:buClr>
                <a:srgbClr val="FF6600"/>
              </a:buClr>
              <a:buFont typeface="Wingdings" charset="2"/>
              <a:buChar char="ü"/>
            </a:pPr>
            <a:r>
              <a:rPr lang="en-US" sz="2800" dirty="0" smtClean="0">
                <a:solidFill>
                  <a:srgbClr val="0D0D0D"/>
                </a:solidFill>
              </a:rPr>
              <a:t>Replacement For Unhealthy Carbs</a:t>
            </a:r>
          </a:p>
          <a:p>
            <a:pPr marL="450850" indent="0">
              <a:buClr>
                <a:srgbClr val="FF6600"/>
              </a:buClr>
              <a:buNone/>
            </a:pPr>
            <a:endParaRPr lang="en-US" sz="1500" dirty="0" smtClean="0">
              <a:solidFill>
                <a:srgbClr val="0D0D0D"/>
              </a:solidFill>
            </a:endParaRPr>
          </a:p>
          <a:p>
            <a:pPr marL="450850" indent="0">
              <a:buClr>
                <a:srgbClr val="FF6600"/>
              </a:buClr>
              <a:buNone/>
            </a:pPr>
            <a:endParaRPr lang="en-US" sz="1500" dirty="0" smtClean="0">
              <a:solidFill>
                <a:srgbClr val="0D0D0D"/>
              </a:solidFill>
            </a:endParaRPr>
          </a:p>
          <a:p>
            <a:pPr marL="0" indent="0">
              <a:buClr>
                <a:srgbClr val="FF6600"/>
              </a:buClr>
              <a:buNone/>
            </a:pPr>
            <a:r>
              <a:rPr lang="en-US" sz="1200" b="1" dirty="0" smtClean="0">
                <a:solidFill>
                  <a:srgbClr val="0D0D0D"/>
                </a:solidFill>
              </a:rPr>
              <a:t>Ref:  Dr. </a:t>
            </a:r>
            <a:r>
              <a:rPr lang="en-US" sz="1200" b="1" dirty="0" err="1" smtClean="0">
                <a:solidFill>
                  <a:srgbClr val="0D0D0D"/>
                </a:solidFill>
              </a:rPr>
              <a:t>Mercola</a:t>
            </a:r>
            <a:r>
              <a:rPr lang="en-US" sz="1200" b="1" dirty="0" smtClean="0">
                <a:solidFill>
                  <a:srgbClr val="0D0D0D"/>
                </a:solidFill>
              </a:rPr>
              <a:t>:  Potent “</a:t>
            </a:r>
            <a:r>
              <a:rPr lang="en-US" sz="1200" b="1" dirty="0" err="1" smtClean="0">
                <a:solidFill>
                  <a:srgbClr val="0D0D0D"/>
                </a:solidFill>
              </a:rPr>
              <a:t>Superfoods</a:t>
            </a:r>
            <a:r>
              <a:rPr lang="en-US" sz="1200" b="1" dirty="0" smtClean="0">
                <a:solidFill>
                  <a:srgbClr val="0D0D0D"/>
                </a:solidFill>
              </a:rPr>
              <a:t>” That Can Improve Your Health And Increase Longevity</a:t>
            </a:r>
            <a:r>
              <a:rPr lang="en-US" sz="1200" dirty="0" smtClean="0">
                <a:solidFill>
                  <a:srgbClr val="0D0D0D"/>
                </a:solidFill>
              </a:rPr>
              <a:t> November 22, 2012</a:t>
            </a:r>
            <a:endParaRPr lang="en-US" sz="1200" dirty="0">
              <a:solidFill>
                <a:srgbClr val="0D0D0D"/>
              </a:solidFill>
            </a:endParaRPr>
          </a:p>
        </p:txBody>
      </p:sp>
    </p:spTree>
    <p:extLst>
      <p:ext uri="{BB962C8B-B14F-4D97-AF65-F5344CB8AC3E}">
        <p14:creationId xmlns:p14="http://schemas.microsoft.com/office/powerpoint/2010/main" val="21619519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1211" r="6592"/>
          <a:stretch/>
        </p:blipFill>
        <p:spPr>
          <a:xfrm>
            <a:off x="6094664" y="1763889"/>
            <a:ext cx="2819149" cy="2598467"/>
          </a:xfrm>
          <a:prstGeom prst="ellipse">
            <a:avLst/>
          </a:prstGeom>
          <a:ln>
            <a:noFill/>
          </a:ln>
          <a:effectLst>
            <a:softEdge rad="112500"/>
          </a:effectLst>
        </p:spPr>
      </p:pic>
      <p:sp>
        <p:nvSpPr>
          <p:cNvPr id="4" name="Title 1"/>
          <p:cNvSpPr>
            <a:spLocks noGrp="1"/>
          </p:cNvSpPr>
          <p:nvPr>
            <p:ph type="title"/>
          </p:nvPr>
        </p:nvSpPr>
        <p:spPr/>
        <p:txBody>
          <a:bodyPr lIns="457200">
            <a:normAutofit/>
          </a:bodyPr>
          <a:lstStyle/>
          <a:p>
            <a:r>
              <a:rPr lang="en-US" dirty="0" smtClean="0"/>
              <a:t> </a:t>
            </a:r>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solidFill>
                <a:srgbClr val="FFE54B"/>
              </a:solidFill>
            </a:endParaRPr>
          </a:p>
        </p:txBody>
      </p:sp>
      <p:sp>
        <p:nvSpPr>
          <p:cNvPr id="3" name="Content Placeholder 2"/>
          <p:cNvSpPr>
            <a:spLocks noGrp="1"/>
          </p:cNvSpPr>
          <p:nvPr>
            <p:ph idx="1"/>
          </p:nvPr>
        </p:nvSpPr>
        <p:spPr>
          <a:xfrm>
            <a:off x="775756" y="2468563"/>
            <a:ext cx="8138057" cy="3528660"/>
          </a:xfrm>
        </p:spPr>
        <p:txBody>
          <a:bodyPr>
            <a:normAutofit/>
          </a:bodyPr>
          <a:lstStyle/>
          <a:p>
            <a:pPr marL="0" indent="0">
              <a:buClr>
                <a:srgbClr val="FF6600"/>
              </a:buClr>
              <a:buNone/>
            </a:pPr>
            <a:r>
              <a:rPr lang="en-US" sz="2800" dirty="0" smtClean="0">
                <a:solidFill>
                  <a:srgbClr val="FF6600"/>
                </a:solidFill>
              </a:rPr>
              <a:t>TOMATOES</a:t>
            </a:r>
            <a:endParaRPr lang="en-US" sz="2800" dirty="0">
              <a:solidFill>
                <a:srgbClr val="FF6600"/>
              </a:solidFill>
            </a:endParaRPr>
          </a:p>
          <a:p>
            <a:pPr marL="804863" indent="-354013">
              <a:buClr>
                <a:srgbClr val="FF6600"/>
              </a:buClr>
              <a:buFont typeface="Wingdings" charset="2"/>
              <a:buChar char="ü"/>
            </a:pPr>
            <a:r>
              <a:rPr lang="en-US" sz="2800" dirty="0" smtClean="0">
                <a:solidFill>
                  <a:srgbClr val="0D0D0D"/>
                </a:solidFill>
              </a:rPr>
              <a:t>Anti-viral And Anti-bacterial</a:t>
            </a:r>
          </a:p>
          <a:p>
            <a:pPr marL="804863" indent="-354013">
              <a:buClr>
                <a:srgbClr val="FF6600"/>
              </a:buClr>
              <a:buFont typeface="Wingdings" charset="2"/>
              <a:buChar char="ü"/>
            </a:pPr>
            <a:r>
              <a:rPr lang="en-US" sz="2800" dirty="0" smtClean="0">
                <a:solidFill>
                  <a:srgbClr val="0D0D0D"/>
                </a:solidFill>
              </a:rPr>
              <a:t>Stimulates Metabolism</a:t>
            </a:r>
          </a:p>
          <a:p>
            <a:pPr marL="804863" indent="-354013">
              <a:buClr>
                <a:srgbClr val="FF6600"/>
              </a:buClr>
              <a:buFont typeface="Wingdings" charset="2"/>
              <a:buChar char="ü"/>
            </a:pPr>
            <a:r>
              <a:rPr lang="en-US" sz="2800" dirty="0" smtClean="0">
                <a:solidFill>
                  <a:srgbClr val="0D0D0D"/>
                </a:solidFill>
              </a:rPr>
              <a:t>Replacement For Unhealthy Carbs</a:t>
            </a:r>
          </a:p>
          <a:p>
            <a:pPr marL="450850" indent="0">
              <a:buClr>
                <a:srgbClr val="FF6600"/>
              </a:buClr>
              <a:buNone/>
            </a:pPr>
            <a:endParaRPr lang="en-US" sz="1500" dirty="0" smtClean="0">
              <a:solidFill>
                <a:srgbClr val="0D0D0D"/>
              </a:solidFill>
            </a:endParaRPr>
          </a:p>
          <a:p>
            <a:pPr marL="450850" indent="0">
              <a:buClr>
                <a:srgbClr val="FF6600"/>
              </a:buClr>
              <a:buNone/>
            </a:pPr>
            <a:endParaRPr lang="en-US" sz="1500" dirty="0" smtClean="0">
              <a:solidFill>
                <a:srgbClr val="0D0D0D"/>
              </a:solidFill>
            </a:endParaRPr>
          </a:p>
          <a:p>
            <a:pPr marL="0" indent="0">
              <a:buClr>
                <a:srgbClr val="FF6600"/>
              </a:buClr>
              <a:buNone/>
            </a:pPr>
            <a:r>
              <a:rPr lang="en-US" sz="1200" b="1" dirty="0" smtClean="0">
                <a:solidFill>
                  <a:srgbClr val="0D0D0D"/>
                </a:solidFill>
              </a:rPr>
              <a:t>Ref:  Dr. </a:t>
            </a:r>
            <a:r>
              <a:rPr lang="en-US" sz="1200" b="1" dirty="0" err="1" smtClean="0">
                <a:solidFill>
                  <a:srgbClr val="0D0D0D"/>
                </a:solidFill>
              </a:rPr>
              <a:t>Mercola</a:t>
            </a:r>
            <a:r>
              <a:rPr lang="en-US" sz="1200" b="1" dirty="0" smtClean="0">
                <a:solidFill>
                  <a:srgbClr val="0D0D0D"/>
                </a:solidFill>
              </a:rPr>
              <a:t>:  Potent “</a:t>
            </a:r>
            <a:r>
              <a:rPr lang="en-US" sz="1200" b="1" dirty="0" err="1" smtClean="0">
                <a:solidFill>
                  <a:srgbClr val="0D0D0D"/>
                </a:solidFill>
              </a:rPr>
              <a:t>Superfoods</a:t>
            </a:r>
            <a:r>
              <a:rPr lang="en-US" sz="1200" b="1" dirty="0" smtClean="0">
                <a:solidFill>
                  <a:srgbClr val="0D0D0D"/>
                </a:solidFill>
              </a:rPr>
              <a:t>” That Can Improve Your Health And Increase Longevity</a:t>
            </a:r>
            <a:r>
              <a:rPr lang="en-US" sz="1200" dirty="0" smtClean="0">
                <a:solidFill>
                  <a:srgbClr val="0D0D0D"/>
                </a:solidFill>
              </a:rPr>
              <a:t> November 22</a:t>
            </a:r>
            <a:r>
              <a:rPr lang="en-US" sz="1200" dirty="0">
                <a:solidFill>
                  <a:srgbClr val="0D0D0D"/>
                </a:solidFill>
              </a:rPr>
              <a:t>, 2012</a:t>
            </a:r>
          </a:p>
        </p:txBody>
      </p:sp>
    </p:spTree>
    <p:extLst>
      <p:ext uri="{BB962C8B-B14F-4D97-AF65-F5344CB8AC3E}">
        <p14:creationId xmlns:p14="http://schemas.microsoft.com/office/powerpoint/2010/main" val="5010241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81889" y="1530256"/>
            <a:ext cx="3062111" cy="3062111"/>
          </a:xfrm>
          <a:prstGeom prst="rect">
            <a:avLst/>
          </a:prstGeom>
        </p:spPr>
      </p:pic>
      <p:sp>
        <p:nvSpPr>
          <p:cNvPr id="4" name="Title 1"/>
          <p:cNvSpPr>
            <a:spLocks noGrp="1"/>
          </p:cNvSpPr>
          <p:nvPr>
            <p:ph type="title"/>
          </p:nvPr>
        </p:nvSpPr>
        <p:spPr/>
        <p:txBody>
          <a:bodyPr lIns="457200">
            <a:normAutofit/>
          </a:bodyPr>
          <a:lstStyle/>
          <a:p>
            <a:r>
              <a:rPr lang="en-US" dirty="0" smtClean="0"/>
              <a:t> </a:t>
            </a:r>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solidFill>
                <a:srgbClr val="FFE54B"/>
              </a:solidFill>
            </a:endParaRPr>
          </a:p>
        </p:txBody>
      </p:sp>
      <p:sp>
        <p:nvSpPr>
          <p:cNvPr id="3" name="Content Placeholder 2"/>
          <p:cNvSpPr>
            <a:spLocks noGrp="1"/>
          </p:cNvSpPr>
          <p:nvPr>
            <p:ph idx="1"/>
          </p:nvPr>
        </p:nvSpPr>
        <p:spPr>
          <a:xfrm>
            <a:off x="775756" y="2468563"/>
            <a:ext cx="8138057" cy="3528660"/>
          </a:xfrm>
        </p:spPr>
        <p:txBody>
          <a:bodyPr>
            <a:normAutofit/>
          </a:bodyPr>
          <a:lstStyle/>
          <a:p>
            <a:pPr marL="0" indent="0">
              <a:buClr>
                <a:srgbClr val="FF6600"/>
              </a:buClr>
              <a:buNone/>
            </a:pPr>
            <a:r>
              <a:rPr lang="en-US" sz="2800" dirty="0" smtClean="0">
                <a:solidFill>
                  <a:srgbClr val="FF6600"/>
                </a:solidFill>
              </a:rPr>
              <a:t>WALNUTS</a:t>
            </a:r>
          </a:p>
          <a:p>
            <a:pPr marL="0" indent="0">
              <a:buClr>
                <a:srgbClr val="FF6600"/>
              </a:buClr>
              <a:buNone/>
            </a:pPr>
            <a:endParaRPr lang="en-US" sz="1200" dirty="0">
              <a:solidFill>
                <a:srgbClr val="FF6600"/>
              </a:solidFill>
            </a:endParaRPr>
          </a:p>
          <a:p>
            <a:pPr marL="917575" indent="-466725">
              <a:buClr>
                <a:srgbClr val="FF6600"/>
              </a:buClr>
              <a:buFont typeface="Wingdings" charset="2"/>
              <a:buChar char="ü"/>
            </a:pPr>
            <a:r>
              <a:rPr lang="en-US" sz="2800" dirty="0" smtClean="0">
                <a:solidFill>
                  <a:srgbClr val="0D0D0D"/>
                </a:solidFill>
              </a:rPr>
              <a:t>Anti-viral And Anti-bacterial</a:t>
            </a:r>
          </a:p>
          <a:p>
            <a:pPr marL="917575" indent="-466725">
              <a:buClr>
                <a:srgbClr val="FF6600"/>
              </a:buClr>
              <a:buFont typeface="Wingdings" charset="2"/>
              <a:buChar char="ü"/>
            </a:pPr>
            <a:r>
              <a:rPr lang="en-US" sz="2800" dirty="0" smtClean="0">
                <a:solidFill>
                  <a:srgbClr val="0D0D0D"/>
                </a:solidFill>
              </a:rPr>
              <a:t>Stimulates Metabolism</a:t>
            </a:r>
          </a:p>
          <a:p>
            <a:pPr marL="917575" indent="-466725">
              <a:buClr>
                <a:srgbClr val="FF6600"/>
              </a:buClr>
              <a:buFont typeface="Wingdings" charset="2"/>
              <a:buChar char="ü"/>
            </a:pPr>
            <a:r>
              <a:rPr lang="en-US" sz="2800" dirty="0" smtClean="0">
                <a:solidFill>
                  <a:srgbClr val="0D0D0D"/>
                </a:solidFill>
              </a:rPr>
              <a:t>Replacement For Unhealthy Carbs</a:t>
            </a:r>
          </a:p>
          <a:p>
            <a:pPr marL="450850" indent="0">
              <a:buClr>
                <a:srgbClr val="FF6600"/>
              </a:buClr>
              <a:buNone/>
            </a:pPr>
            <a:endParaRPr lang="en-US" sz="1500" dirty="0" smtClean="0">
              <a:solidFill>
                <a:srgbClr val="0D0D0D"/>
              </a:solidFill>
            </a:endParaRPr>
          </a:p>
          <a:p>
            <a:pPr marL="450850" indent="0">
              <a:buClr>
                <a:srgbClr val="FF6600"/>
              </a:buClr>
              <a:buNone/>
            </a:pPr>
            <a:endParaRPr lang="en-US" sz="1500" dirty="0" smtClean="0">
              <a:solidFill>
                <a:srgbClr val="0D0D0D"/>
              </a:solidFill>
            </a:endParaRPr>
          </a:p>
          <a:p>
            <a:pPr marL="0" indent="0">
              <a:buClr>
                <a:srgbClr val="FF6600"/>
              </a:buClr>
              <a:buNone/>
            </a:pPr>
            <a:r>
              <a:rPr lang="en-US" sz="1200" b="1" dirty="0" smtClean="0">
                <a:solidFill>
                  <a:srgbClr val="0D0D0D"/>
                </a:solidFill>
              </a:rPr>
              <a:t>Ref:  Dr. </a:t>
            </a:r>
            <a:r>
              <a:rPr lang="en-US" sz="1200" b="1" dirty="0" err="1" smtClean="0">
                <a:solidFill>
                  <a:srgbClr val="0D0D0D"/>
                </a:solidFill>
              </a:rPr>
              <a:t>Mercola</a:t>
            </a:r>
            <a:r>
              <a:rPr lang="en-US" sz="1200" b="1" dirty="0" smtClean="0">
                <a:solidFill>
                  <a:srgbClr val="0D0D0D"/>
                </a:solidFill>
              </a:rPr>
              <a:t>:  Potent “</a:t>
            </a:r>
            <a:r>
              <a:rPr lang="en-US" sz="1200" b="1" dirty="0" err="1" smtClean="0">
                <a:solidFill>
                  <a:srgbClr val="0D0D0D"/>
                </a:solidFill>
              </a:rPr>
              <a:t>Superfoods</a:t>
            </a:r>
            <a:r>
              <a:rPr lang="en-US" sz="1200" b="1" dirty="0" smtClean="0">
                <a:solidFill>
                  <a:srgbClr val="0D0D0D"/>
                </a:solidFill>
              </a:rPr>
              <a:t>” That Can Improve Your Health And Increase Longevity</a:t>
            </a:r>
            <a:r>
              <a:rPr lang="en-US" sz="1200" dirty="0" smtClean="0">
                <a:solidFill>
                  <a:srgbClr val="0D0D0D"/>
                </a:solidFill>
              </a:rPr>
              <a:t> November 22, 2012</a:t>
            </a:r>
            <a:endParaRPr lang="en-US" sz="1200" dirty="0">
              <a:solidFill>
                <a:srgbClr val="0D0D0D"/>
              </a:solidFill>
            </a:endParaRPr>
          </a:p>
        </p:txBody>
      </p:sp>
    </p:spTree>
    <p:extLst>
      <p:ext uri="{BB962C8B-B14F-4D97-AF65-F5344CB8AC3E}">
        <p14:creationId xmlns:p14="http://schemas.microsoft.com/office/powerpoint/2010/main" val="39991302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662"/>
          <a:stretch/>
        </p:blipFill>
        <p:spPr>
          <a:xfrm>
            <a:off x="-38628" y="0"/>
            <a:ext cx="9182628" cy="6858000"/>
          </a:xfrm>
          <a:prstGeom prst="rect">
            <a:avLst/>
          </a:prstGeom>
        </p:spPr>
      </p:pic>
      <p:sp>
        <p:nvSpPr>
          <p:cNvPr id="2" name="Title 1"/>
          <p:cNvSpPr>
            <a:spLocks noGrp="1"/>
          </p:cNvSpPr>
          <p:nvPr>
            <p:ph type="ctrTitle"/>
          </p:nvPr>
        </p:nvSpPr>
        <p:spPr>
          <a:xfrm>
            <a:off x="-38628" y="4995706"/>
            <a:ext cx="9182628" cy="1521286"/>
          </a:xfrm>
          <a:solidFill>
            <a:schemeClr val="bg1">
              <a:alpha val="50000"/>
            </a:schemeClr>
          </a:solidFill>
        </p:spPr>
        <p:txBody>
          <a:bodyPr lIns="91440" rIns="91440">
            <a:normAutofit/>
          </a:bodyPr>
          <a:lstStyle/>
          <a:p>
            <a:pPr algn="ctr"/>
            <a:r>
              <a:rPr lang="en-US" sz="4800" b="1" dirty="0" smtClean="0">
                <a:solidFill>
                  <a:schemeClr val="tx1">
                    <a:lumMod val="95000"/>
                    <a:lumOff val="5000"/>
                  </a:schemeClr>
                </a:solidFill>
              </a:rPr>
              <a:t>SUPER LIVING WITH </a:t>
            </a:r>
            <a:r>
              <a:rPr lang="en-US" sz="4800" b="1" dirty="0" smtClean="0">
                <a:solidFill>
                  <a:srgbClr val="FF6600"/>
                </a:solidFill>
              </a:rPr>
              <a:t>SUPERFOODS</a:t>
            </a:r>
            <a:endParaRPr lang="en-US" sz="4800" b="1" dirty="0">
              <a:solidFill>
                <a:srgbClr val="FF6600"/>
              </a:solidFill>
            </a:endParaRPr>
          </a:p>
        </p:txBody>
      </p:sp>
    </p:spTree>
    <p:extLst>
      <p:ext uri="{BB962C8B-B14F-4D97-AF65-F5344CB8AC3E}">
        <p14:creationId xmlns:p14="http://schemas.microsoft.com/office/powerpoint/2010/main" val="26465257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498344">
            <a:off x="4938873" y="1036243"/>
            <a:ext cx="4040800" cy="2568508"/>
          </a:xfrm>
          <a:prstGeom prst="rect">
            <a:avLst/>
          </a:prstGeom>
        </p:spPr>
      </p:pic>
      <p:sp>
        <p:nvSpPr>
          <p:cNvPr id="5" name="Title 4"/>
          <p:cNvSpPr>
            <a:spLocks noGrp="1"/>
          </p:cNvSpPr>
          <p:nvPr>
            <p:ph type="title"/>
          </p:nvPr>
        </p:nvSpPr>
        <p:spPr/>
        <p:txBody>
          <a:bodyPr/>
          <a:lstStyle/>
          <a:p>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p>
        </p:txBody>
      </p:sp>
      <p:sp>
        <p:nvSpPr>
          <p:cNvPr id="3" name="Content Placeholder 2"/>
          <p:cNvSpPr>
            <a:spLocks noGrp="1"/>
          </p:cNvSpPr>
          <p:nvPr>
            <p:ph idx="1"/>
          </p:nvPr>
        </p:nvSpPr>
        <p:spPr>
          <a:xfrm>
            <a:off x="507645" y="1975554"/>
            <a:ext cx="8179155" cy="4459111"/>
          </a:xfrm>
        </p:spPr>
        <p:txBody>
          <a:bodyPr>
            <a:noAutofit/>
          </a:bodyPr>
          <a:lstStyle/>
          <a:p>
            <a:pPr marL="0" indent="0">
              <a:buClr>
                <a:srgbClr val="FF6600"/>
              </a:buClr>
              <a:buNone/>
            </a:pPr>
            <a:r>
              <a:rPr lang="en-US" sz="2800" dirty="0" smtClean="0">
                <a:solidFill>
                  <a:srgbClr val="FF6600"/>
                </a:solidFill>
              </a:rPr>
              <a:t>CACAO (RAW CHOCOLATE)</a:t>
            </a:r>
            <a:endParaRPr lang="en-US" sz="2800" dirty="0" smtClean="0">
              <a:solidFill>
                <a:srgbClr val="FF6600"/>
              </a:solidFill>
            </a:endParaRPr>
          </a:p>
          <a:p>
            <a:pPr marL="0" indent="0">
              <a:buNone/>
            </a:pPr>
            <a:endParaRPr lang="en-US" sz="2400" dirty="0" smtClean="0"/>
          </a:p>
          <a:p>
            <a:pPr>
              <a:buClr>
                <a:srgbClr val="FF6600"/>
              </a:buClr>
              <a:buFont typeface="Wingdings" charset="2"/>
              <a:buChar char="ü"/>
            </a:pPr>
            <a:r>
              <a:rPr lang="en-US" sz="2400" dirty="0" smtClean="0"/>
              <a:t>the highest antioxidant </a:t>
            </a:r>
            <a:r>
              <a:rPr lang="en-US" sz="2400" dirty="0"/>
              <a:t>food on the planet, </a:t>
            </a:r>
            <a:endParaRPr lang="en-US" sz="2400" dirty="0"/>
          </a:p>
          <a:p>
            <a:pPr>
              <a:buClr>
                <a:srgbClr val="FF6600"/>
              </a:buClr>
              <a:buFont typeface="Wingdings" charset="2"/>
              <a:buChar char="ü"/>
            </a:pPr>
            <a:r>
              <a:rPr lang="en-US" sz="2400" dirty="0" smtClean="0"/>
              <a:t>#</a:t>
            </a:r>
            <a:r>
              <a:rPr lang="en-US" sz="2400" dirty="0"/>
              <a:t>1 source of magnesium, iron, chromium and is also extremely high in PEA, </a:t>
            </a:r>
            <a:r>
              <a:rPr lang="en-US" sz="2400" dirty="0" err="1"/>
              <a:t>theobromine</a:t>
            </a:r>
            <a:r>
              <a:rPr lang="en-US" sz="2400" dirty="0"/>
              <a:t> (cardiovascular support), and </a:t>
            </a:r>
            <a:r>
              <a:rPr lang="en-US" sz="2400" dirty="0" err="1"/>
              <a:t>anandamide</a:t>
            </a:r>
            <a:r>
              <a:rPr lang="en-US" sz="2400" dirty="0"/>
              <a:t> ("bliss chemical"). </a:t>
            </a:r>
            <a:endParaRPr lang="en-US" sz="2400" dirty="0" smtClean="0"/>
          </a:p>
          <a:p>
            <a:pPr>
              <a:buClr>
                <a:srgbClr val="FF6600"/>
              </a:buClr>
              <a:buFont typeface="Wingdings" charset="2"/>
              <a:buChar char="ü"/>
            </a:pPr>
            <a:r>
              <a:rPr lang="en-US" sz="2400" dirty="0" smtClean="0"/>
              <a:t>Raw </a:t>
            </a:r>
            <a:r>
              <a:rPr lang="en-US" sz="2400" dirty="0"/>
              <a:t>Chocolate balances brain chemistry, builds strong bones, is a natural aphrodisiac, elevates your mood and energy.</a:t>
            </a:r>
          </a:p>
        </p:txBody>
      </p:sp>
    </p:spTree>
    <p:extLst>
      <p:ext uri="{BB962C8B-B14F-4D97-AF65-F5344CB8AC3E}">
        <p14:creationId xmlns:p14="http://schemas.microsoft.com/office/powerpoint/2010/main" val="17872943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lIns="457200">
            <a:normAutofit fontScale="90000"/>
          </a:bodyPr>
          <a:lstStyle/>
          <a:p>
            <a:r>
              <a:rPr lang="en-US" dirty="0" smtClean="0"/>
              <a:t>  “SO-CALLED” SUPERFOODS THAT SHOULD BE </a:t>
            </a:r>
            <a:r>
              <a:rPr lang="en-US" dirty="0" smtClean="0">
                <a:solidFill>
                  <a:srgbClr val="FF6600"/>
                </a:solidFill>
              </a:rPr>
              <a:t>AVOIDED</a:t>
            </a:r>
            <a:endParaRPr lang="en-US" dirty="0">
              <a:solidFill>
                <a:srgbClr val="FF6600"/>
              </a:solidFill>
            </a:endParaRPr>
          </a:p>
        </p:txBody>
      </p:sp>
      <p:sp>
        <p:nvSpPr>
          <p:cNvPr id="3" name="Content Placeholder 2"/>
          <p:cNvSpPr>
            <a:spLocks noGrp="1"/>
          </p:cNvSpPr>
          <p:nvPr>
            <p:ph idx="1"/>
          </p:nvPr>
        </p:nvSpPr>
        <p:spPr>
          <a:xfrm>
            <a:off x="457200" y="1834444"/>
            <a:ext cx="8489244" cy="4741333"/>
          </a:xfrm>
        </p:spPr>
        <p:txBody>
          <a:bodyPr>
            <a:normAutofit fontScale="92500" lnSpcReduction="20000"/>
          </a:bodyPr>
          <a:lstStyle/>
          <a:p>
            <a:pPr marL="0" indent="0">
              <a:buClr>
                <a:srgbClr val="FF6600"/>
              </a:buClr>
              <a:buNone/>
            </a:pPr>
            <a:r>
              <a:rPr lang="en-US" sz="2800" dirty="0" smtClean="0">
                <a:solidFill>
                  <a:srgbClr val="FF6600"/>
                </a:solidFill>
              </a:rPr>
              <a:t>BEANS</a:t>
            </a:r>
          </a:p>
          <a:p>
            <a:pPr marL="0" indent="0">
              <a:buClr>
                <a:srgbClr val="FF6600"/>
              </a:buClr>
              <a:buNone/>
            </a:pPr>
            <a:endParaRPr lang="en-US" sz="2800" dirty="0">
              <a:solidFill>
                <a:srgbClr val="FF6600"/>
              </a:solidFill>
            </a:endParaRPr>
          </a:p>
          <a:p>
            <a:pPr marL="635000" indent="-352425">
              <a:buClr>
                <a:srgbClr val="FF6600"/>
              </a:buClr>
              <a:buFont typeface="Wingdings" charset="2"/>
              <a:buChar char="ü"/>
            </a:pPr>
            <a:r>
              <a:rPr lang="en-US" sz="2800" dirty="0" smtClean="0">
                <a:solidFill>
                  <a:srgbClr val="0D0D0D"/>
                </a:solidFill>
              </a:rPr>
              <a:t>They Are Relatively High In Carbohydrates And Are </a:t>
            </a:r>
            <a:r>
              <a:rPr lang="en-US" sz="3000" dirty="0" smtClean="0">
                <a:solidFill>
                  <a:srgbClr val="0D0D0D"/>
                </a:solidFill>
              </a:rPr>
              <a:t>Loaded With </a:t>
            </a:r>
            <a:r>
              <a:rPr lang="en-US" sz="3000" dirty="0" err="1" smtClean="0">
                <a:solidFill>
                  <a:srgbClr val="0D0D0D"/>
                </a:solidFill>
              </a:rPr>
              <a:t>Lectins</a:t>
            </a:r>
            <a:r>
              <a:rPr lang="en-US" sz="3000" dirty="0" smtClean="0">
                <a:solidFill>
                  <a:srgbClr val="0D0D0D"/>
                </a:solidFill>
              </a:rPr>
              <a:t> That May Be Incompatible With Many People. </a:t>
            </a:r>
          </a:p>
          <a:p>
            <a:pPr marL="635000" indent="-352425">
              <a:buClr>
                <a:srgbClr val="FF6600"/>
              </a:buClr>
              <a:buFont typeface="Wingdings" charset="2"/>
              <a:buChar char="ü"/>
            </a:pPr>
            <a:r>
              <a:rPr lang="en-US" sz="3000" dirty="0" smtClean="0">
                <a:solidFill>
                  <a:srgbClr val="0D0D0D"/>
                </a:solidFill>
              </a:rPr>
              <a:t>It Is Also High In </a:t>
            </a:r>
            <a:r>
              <a:rPr lang="en-US" sz="3000" dirty="0" err="1" smtClean="0">
                <a:solidFill>
                  <a:srgbClr val="0D0D0D"/>
                </a:solidFill>
              </a:rPr>
              <a:t>Phytic</a:t>
            </a:r>
            <a:r>
              <a:rPr lang="en-US" sz="3000" dirty="0" smtClean="0">
                <a:solidFill>
                  <a:srgbClr val="0D0D0D"/>
                </a:solidFill>
              </a:rPr>
              <a:t> Acid Which Is A Potent Mineral </a:t>
            </a:r>
            <a:r>
              <a:rPr lang="en-US" sz="3000" dirty="0" err="1" smtClean="0">
                <a:solidFill>
                  <a:srgbClr val="0D0D0D"/>
                </a:solidFill>
              </a:rPr>
              <a:t>Chelator</a:t>
            </a:r>
            <a:r>
              <a:rPr lang="en-US" sz="3000" dirty="0" smtClean="0">
                <a:solidFill>
                  <a:srgbClr val="0D0D0D"/>
                </a:solidFill>
              </a:rPr>
              <a:t>. </a:t>
            </a:r>
          </a:p>
          <a:p>
            <a:pPr marL="635000" indent="-352425">
              <a:buClr>
                <a:srgbClr val="FF6600"/>
              </a:buClr>
              <a:buFont typeface="Wingdings" charset="2"/>
              <a:buChar char="ü"/>
            </a:pPr>
            <a:r>
              <a:rPr lang="en-US" sz="3000" dirty="0" smtClean="0">
                <a:solidFill>
                  <a:srgbClr val="0D0D0D"/>
                </a:solidFill>
              </a:rPr>
              <a:t>If You Are Going To Use Beans They Need To Be Soaked For 24 Hours Or Longer And Frequently Changing The Water. </a:t>
            </a:r>
          </a:p>
          <a:p>
            <a:pPr marL="450850" indent="0">
              <a:buClr>
                <a:srgbClr val="FF6600"/>
              </a:buClr>
              <a:buNone/>
            </a:pPr>
            <a:endParaRPr lang="en-US" sz="1500" dirty="0" smtClean="0">
              <a:solidFill>
                <a:srgbClr val="0D0D0D"/>
              </a:solidFill>
            </a:endParaRPr>
          </a:p>
          <a:p>
            <a:pPr marL="0" indent="0">
              <a:buClr>
                <a:srgbClr val="FF6600"/>
              </a:buClr>
              <a:buNone/>
            </a:pPr>
            <a:r>
              <a:rPr lang="en-US" sz="1300" b="1" dirty="0" smtClean="0">
                <a:solidFill>
                  <a:srgbClr val="0D0D0D"/>
                </a:solidFill>
              </a:rPr>
              <a:t>REF:  Dr. </a:t>
            </a:r>
            <a:r>
              <a:rPr lang="en-US" sz="1300" b="1" dirty="0" err="1" smtClean="0">
                <a:solidFill>
                  <a:srgbClr val="0D0D0D"/>
                </a:solidFill>
              </a:rPr>
              <a:t>Mercola</a:t>
            </a:r>
            <a:r>
              <a:rPr lang="en-US" sz="1300" b="1" dirty="0" smtClean="0">
                <a:solidFill>
                  <a:srgbClr val="0D0D0D"/>
                </a:solidFill>
              </a:rPr>
              <a:t>:  Potent </a:t>
            </a:r>
            <a:r>
              <a:rPr lang="en-US" sz="1300" b="1" dirty="0">
                <a:solidFill>
                  <a:srgbClr val="0D0D0D"/>
                </a:solidFill>
              </a:rPr>
              <a:t>“</a:t>
            </a:r>
            <a:r>
              <a:rPr lang="en-US" sz="1300" b="1" dirty="0" err="1">
                <a:solidFill>
                  <a:srgbClr val="0D0D0D"/>
                </a:solidFill>
              </a:rPr>
              <a:t>Superfoods</a:t>
            </a:r>
            <a:r>
              <a:rPr lang="en-US" sz="1300" b="1" dirty="0">
                <a:solidFill>
                  <a:srgbClr val="0D0D0D"/>
                </a:solidFill>
              </a:rPr>
              <a:t>” That Can Improve Your Health and </a:t>
            </a:r>
            <a:endParaRPr lang="en-US" sz="1300" b="1" dirty="0" smtClean="0">
              <a:solidFill>
                <a:srgbClr val="0D0D0D"/>
              </a:solidFill>
            </a:endParaRPr>
          </a:p>
          <a:p>
            <a:pPr marL="0" indent="0">
              <a:buClr>
                <a:srgbClr val="FF6600"/>
              </a:buClr>
              <a:buNone/>
            </a:pPr>
            <a:r>
              <a:rPr lang="en-US" sz="1300" b="1" dirty="0" smtClean="0">
                <a:solidFill>
                  <a:srgbClr val="0D0D0D"/>
                </a:solidFill>
              </a:rPr>
              <a:t>Increase Longevity</a:t>
            </a:r>
            <a:r>
              <a:rPr lang="en-US" sz="1300" dirty="0">
                <a:solidFill>
                  <a:srgbClr val="0D0D0D"/>
                </a:solidFill>
              </a:rPr>
              <a:t> </a:t>
            </a:r>
            <a:r>
              <a:rPr lang="en-US" sz="1300" dirty="0" smtClean="0">
                <a:solidFill>
                  <a:srgbClr val="0D0D0D"/>
                </a:solidFill>
              </a:rPr>
              <a:t>November </a:t>
            </a:r>
            <a:r>
              <a:rPr lang="en-US" sz="1300" dirty="0">
                <a:solidFill>
                  <a:srgbClr val="0D0D0D"/>
                </a:solidFill>
              </a:rPr>
              <a:t>22, 2012</a:t>
            </a:r>
          </a:p>
        </p:txBody>
      </p:sp>
    </p:spTree>
    <p:extLst>
      <p:ext uri="{BB962C8B-B14F-4D97-AF65-F5344CB8AC3E}">
        <p14:creationId xmlns:p14="http://schemas.microsoft.com/office/powerpoint/2010/main" val="41681286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lIns="457200">
            <a:normAutofit fontScale="90000"/>
          </a:bodyPr>
          <a:lstStyle/>
          <a:p>
            <a:r>
              <a:rPr lang="en-US" dirty="0"/>
              <a:t> “SO-CALLED” SUPERFOODS THAT SHOULD BE </a:t>
            </a:r>
            <a:r>
              <a:rPr lang="en-US" dirty="0">
                <a:solidFill>
                  <a:srgbClr val="FF6600"/>
                </a:solidFill>
              </a:rPr>
              <a:t>AVOIDED</a:t>
            </a:r>
            <a:endParaRPr lang="en-US" dirty="0">
              <a:solidFill>
                <a:srgbClr val="FFE54B"/>
              </a:solidFill>
            </a:endParaRPr>
          </a:p>
        </p:txBody>
      </p:sp>
      <p:sp>
        <p:nvSpPr>
          <p:cNvPr id="3" name="Content Placeholder 2"/>
          <p:cNvSpPr>
            <a:spLocks noGrp="1"/>
          </p:cNvSpPr>
          <p:nvPr>
            <p:ph idx="1"/>
          </p:nvPr>
        </p:nvSpPr>
        <p:spPr>
          <a:xfrm>
            <a:off x="775756" y="2468563"/>
            <a:ext cx="8255355" cy="3528660"/>
          </a:xfrm>
        </p:spPr>
        <p:txBody>
          <a:bodyPr>
            <a:normAutofit/>
          </a:bodyPr>
          <a:lstStyle/>
          <a:p>
            <a:pPr marL="0" indent="0">
              <a:buClr>
                <a:srgbClr val="FF6600"/>
              </a:buClr>
              <a:buNone/>
            </a:pPr>
            <a:r>
              <a:rPr lang="en-US" sz="2800" dirty="0" smtClean="0">
                <a:solidFill>
                  <a:srgbClr val="FF6600"/>
                </a:solidFill>
              </a:rPr>
              <a:t>LOW-FAT YOGURT</a:t>
            </a:r>
          </a:p>
          <a:p>
            <a:pPr marL="0" indent="0">
              <a:buClr>
                <a:srgbClr val="FF6600"/>
              </a:buClr>
              <a:buNone/>
            </a:pPr>
            <a:endParaRPr lang="en-US" sz="1300" dirty="0" smtClean="0">
              <a:solidFill>
                <a:srgbClr val="FF6600"/>
              </a:solidFill>
            </a:endParaRPr>
          </a:p>
          <a:p>
            <a:pPr marL="450850" indent="-450850">
              <a:buClr>
                <a:srgbClr val="FF6600"/>
              </a:buClr>
              <a:buFont typeface="Wingdings" charset="2"/>
              <a:buChar char="ü"/>
            </a:pPr>
            <a:r>
              <a:rPr lang="en-US" sz="2800" dirty="0" smtClean="0">
                <a:solidFill>
                  <a:srgbClr val="0D0D0D"/>
                </a:solidFill>
              </a:rPr>
              <a:t>Low-fat Yogurt Is Also Pasteurized And Typically Loaded With Added Fructose. </a:t>
            </a:r>
          </a:p>
          <a:p>
            <a:pPr marL="450850" indent="-450850">
              <a:buClr>
                <a:srgbClr val="FF6600"/>
              </a:buClr>
              <a:buFont typeface="Wingdings" charset="2"/>
              <a:buChar char="ü"/>
            </a:pPr>
            <a:r>
              <a:rPr lang="en-US" sz="2800" dirty="0" smtClean="0">
                <a:solidFill>
                  <a:srgbClr val="0D0D0D"/>
                </a:solidFill>
              </a:rPr>
              <a:t>Opt For Homemade Fermented Yoghurt, Using Either Raw, Ideally Pastured Organic Raw Milk, Full Fat Organic Milk (Not Low Fat Or Skim)</a:t>
            </a:r>
          </a:p>
          <a:p>
            <a:pPr marL="0" indent="0">
              <a:buClr>
                <a:srgbClr val="FF6600"/>
              </a:buClr>
              <a:buNone/>
            </a:pPr>
            <a:endParaRPr lang="en-US" sz="1300" dirty="0" smtClean="0">
              <a:solidFill>
                <a:srgbClr val="0D0D0D"/>
              </a:solidFill>
            </a:endParaRPr>
          </a:p>
          <a:p>
            <a:pPr marL="0" indent="0">
              <a:buClr>
                <a:srgbClr val="FF6600"/>
              </a:buClr>
              <a:buNone/>
            </a:pPr>
            <a:r>
              <a:rPr lang="en-US" sz="1200" dirty="0" smtClean="0">
                <a:solidFill>
                  <a:srgbClr val="0D0D0D"/>
                </a:solidFill>
              </a:rPr>
              <a:t>Ref:  Dr. </a:t>
            </a:r>
            <a:r>
              <a:rPr lang="en-US" sz="1200" dirty="0" err="1" smtClean="0">
                <a:solidFill>
                  <a:srgbClr val="0D0D0D"/>
                </a:solidFill>
              </a:rPr>
              <a:t>Mercola</a:t>
            </a:r>
            <a:r>
              <a:rPr lang="en-US" sz="1200" dirty="0" smtClean="0">
                <a:solidFill>
                  <a:srgbClr val="0D0D0D"/>
                </a:solidFill>
              </a:rPr>
              <a:t>:  Potent “</a:t>
            </a:r>
            <a:r>
              <a:rPr lang="en-US" sz="1200" dirty="0" err="1" smtClean="0">
                <a:solidFill>
                  <a:srgbClr val="0D0D0D"/>
                </a:solidFill>
              </a:rPr>
              <a:t>Superfoods</a:t>
            </a:r>
            <a:r>
              <a:rPr lang="en-US" sz="1200" dirty="0" smtClean="0">
                <a:solidFill>
                  <a:srgbClr val="0D0D0D"/>
                </a:solidFill>
              </a:rPr>
              <a:t>” That Can Improve Your Health And Increase Longevity November 22, 2012</a:t>
            </a:r>
          </a:p>
          <a:p>
            <a:pPr>
              <a:buClr>
                <a:srgbClr val="FF6600"/>
              </a:buClr>
              <a:buFont typeface="Wingdings" charset="2"/>
              <a:buChar char="ü"/>
            </a:pPr>
            <a:endParaRPr lang="en-US" dirty="0">
              <a:solidFill>
                <a:srgbClr val="0D0D0D"/>
              </a:solidFill>
            </a:endParaRPr>
          </a:p>
        </p:txBody>
      </p:sp>
    </p:spTree>
    <p:extLst>
      <p:ext uri="{BB962C8B-B14F-4D97-AF65-F5344CB8AC3E}">
        <p14:creationId xmlns:p14="http://schemas.microsoft.com/office/powerpoint/2010/main" val="31588164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lIns="457200">
            <a:normAutofit fontScale="90000"/>
          </a:bodyPr>
          <a:lstStyle/>
          <a:p>
            <a:r>
              <a:rPr lang="en-US" dirty="0"/>
              <a:t> “SO-CALLED” SUPERFOODS THAT SHOULD BE </a:t>
            </a:r>
            <a:r>
              <a:rPr lang="en-US" dirty="0">
                <a:solidFill>
                  <a:srgbClr val="FF6600"/>
                </a:solidFill>
              </a:rPr>
              <a:t>AVOIDED</a:t>
            </a:r>
            <a:endParaRPr lang="en-US" dirty="0">
              <a:solidFill>
                <a:srgbClr val="FFE54B"/>
              </a:solidFill>
            </a:endParaRPr>
          </a:p>
        </p:txBody>
      </p:sp>
      <p:sp>
        <p:nvSpPr>
          <p:cNvPr id="3" name="Content Placeholder 2"/>
          <p:cNvSpPr>
            <a:spLocks noGrp="1"/>
          </p:cNvSpPr>
          <p:nvPr>
            <p:ph idx="1"/>
          </p:nvPr>
        </p:nvSpPr>
        <p:spPr>
          <a:xfrm>
            <a:off x="775757" y="2129896"/>
            <a:ext cx="7874354" cy="4036660"/>
          </a:xfrm>
        </p:spPr>
        <p:txBody>
          <a:bodyPr>
            <a:normAutofit/>
          </a:bodyPr>
          <a:lstStyle/>
          <a:p>
            <a:pPr marL="0" indent="0">
              <a:buClr>
                <a:srgbClr val="FF6600"/>
              </a:buClr>
              <a:buNone/>
            </a:pPr>
            <a:r>
              <a:rPr lang="en-US" sz="2800" dirty="0" smtClean="0">
                <a:solidFill>
                  <a:srgbClr val="FF6600"/>
                </a:solidFill>
              </a:rPr>
              <a:t>SOY</a:t>
            </a:r>
          </a:p>
          <a:p>
            <a:pPr marL="0" indent="0">
              <a:buClr>
                <a:srgbClr val="FF6600"/>
              </a:buClr>
              <a:buNone/>
            </a:pPr>
            <a:endParaRPr lang="en-US" sz="1300" dirty="0" smtClean="0">
              <a:solidFill>
                <a:srgbClr val="FF6600"/>
              </a:solidFill>
            </a:endParaRPr>
          </a:p>
          <a:p>
            <a:pPr marL="450850" indent="-450850">
              <a:buClr>
                <a:srgbClr val="FF6600"/>
              </a:buClr>
              <a:buFont typeface="Wingdings" charset="2"/>
              <a:buChar char="ü"/>
            </a:pPr>
            <a:r>
              <a:rPr lang="en-US" sz="2800" dirty="0" smtClean="0">
                <a:solidFill>
                  <a:srgbClr val="0D0D0D"/>
                </a:solidFill>
              </a:rPr>
              <a:t>The Risks Of Consuming Unfermented Soy Products </a:t>
            </a:r>
            <a:r>
              <a:rPr lang="en-US" sz="2800" i="1" dirty="0" smtClean="0">
                <a:solidFill>
                  <a:srgbClr val="0D0D0D"/>
                </a:solidFill>
              </a:rPr>
              <a:t>Far</a:t>
            </a:r>
            <a:r>
              <a:rPr lang="en-US" sz="2800" dirty="0" smtClean="0">
                <a:solidFill>
                  <a:srgbClr val="0D0D0D"/>
                </a:solidFill>
              </a:rPr>
              <a:t> Outweigh Any Possible Benefits. </a:t>
            </a:r>
          </a:p>
          <a:p>
            <a:pPr marL="450850" indent="-450850">
              <a:buClr>
                <a:srgbClr val="FF6600"/>
              </a:buClr>
              <a:buFont typeface="Wingdings" charset="2"/>
              <a:buChar char="ü"/>
            </a:pPr>
            <a:r>
              <a:rPr lang="en-US" sz="2800" dirty="0" smtClean="0">
                <a:solidFill>
                  <a:srgbClr val="0D0D0D"/>
                </a:solidFill>
              </a:rPr>
              <a:t>Genetically Engineered Soy Pose Additional Health Hazards </a:t>
            </a:r>
          </a:p>
          <a:p>
            <a:pPr marL="450850" indent="-450850">
              <a:buClr>
                <a:srgbClr val="FF6600"/>
              </a:buClr>
              <a:buFont typeface="Wingdings" charset="2"/>
              <a:buChar char="ü"/>
            </a:pPr>
            <a:r>
              <a:rPr lang="en-US" sz="2800" dirty="0" smtClean="0">
                <a:solidFill>
                  <a:srgbClr val="0D0D0D"/>
                </a:solidFill>
              </a:rPr>
              <a:t>The Only Type Of Soy I Recommend Is Traditionally Fermented Organic Soy Products</a:t>
            </a:r>
          </a:p>
          <a:p>
            <a:pPr marL="0" indent="0">
              <a:buClr>
                <a:srgbClr val="FF6600"/>
              </a:buClr>
              <a:buNone/>
            </a:pPr>
            <a:endParaRPr lang="en-US" sz="1200" dirty="0" smtClean="0">
              <a:solidFill>
                <a:srgbClr val="0D0D0D"/>
              </a:solidFill>
            </a:endParaRPr>
          </a:p>
          <a:p>
            <a:pPr marL="0" indent="0">
              <a:buClr>
                <a:srgbClr val="FF6600"/>
              </a:buClr>
              <a:buNone/>
            </a:pPr>
            <a:r>
              <a:rPr lang="en-US" sz="1200" dirty="0" smtClean="0">
                <a:solidFill>
                  <a:srgbClr val="0D0D0D"/>
                </a:solidFill>
              </a:rPr>
              <a:t>REF</a:t>
            </a:r>
            <a:r>
              <a:rPr lang="en-US" sz="1200" dirty="0">
                <a:solidFill>
                  <a:srgbClr val="0D0D0D"/>
                </a:solidFill>
              </a:rPr>
              <a:t>:  Dr. </a:t>
            </a:r>
            <a:r>
              <a:rPr lang="en-US" sz="1200" dirty="0" err="1">
                <a:solidFill>
                  <a:srgbClr val="0D0D0D"/>
                </a:solidFill>
              </a:rPr>
              <a:t>Mercola</a:t>
            </a:r>
            <a:r>
              <a:rPr lang="en-US" sz="1200" dirty="0">
                <a:solidFill>
                  <a:srgbClr val="0D0D0D"/>
                </a:solidFill>
              </a:rPr>
              <a:t>:  Potent “</a:t>
            </a:r>
            <a:r>
              <a:rPr lang="en-US" sz="1200" dirty="0" err="1">
                <a:solidFill>
                  <a:srgbClr val="0D0D0D"/>
                </a:solidFill>
              </a:rPr>
              <a:t>Superfoods</a:t>
            </a:r>
            <a:r>
              <a:rPr lang="en-US" sz="1200" dirty="0">
                <a:solidFill>
                  <a:srgbClr val="0D0D0D"/>
                </a:solidFill>
              </a:rPr>
              <a:t>” That Can Improve Your Health and Increase Longevity November 22, 2012</a:t>
            </a:r>
          </a:p>
          <a:p>
            <a:pPr>
              <a:buClr>
                <a:srgbClr val="FF6600"/>
              </a:buClr>
              <a:buFont typeface="Wingdings" charset="2"/>
              <a:buChar char="ü"/>
            </a:pPr>
            <a:endParaRPr lang="en-US" sz="2400" dirty="0">
              <a:solidFill>
                <a:srgbClr val="0D0D0D"/>
              </a:solidFill>
            </a:endParaRPr>
          </a:p>
        </p:txBody>
      </p:sp>
    </p:spTree>
    <p:extLst>
      <p:ext uri="{BB962C8B-B14F-4D97-AF65-F5344CB8AC3E}">
        <p14:creationId xmlns:p14="http://schemas.microsoft.com/office/powerpoint/2010/main" val="9643637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860145">
            <a:off x="4154913" y="1659298"/>
            <a:ext cx="4798409" cy="3186708"/>
          </a:xfrm>
          <a:prstGeom prst="ellipse">
            <a:avLst/>
          </a:prstGeom>
          <a:ln>
            <a:noFill/>
          </a:ln>
          <a:effectLst>
            <a:softEdge rad="112500"/>
          </a:effectLst>
        </p:spPr>
      </p:pic>
      <p:sp>
        <p:nvSpPr>
          <p:cNvPr id="4" name="Title 1"/>
          <p:cNvSpPr>
            <a:spLocks noGrp="1"/>
          </p:cNvSpPr>
          <p:nvPr>
            <p:ph type="title"/>
          </p:nvPr>
        </p:nvSpPr>
        <p:spPr/>
        <p:txBody>
          <a:bodyPr lIns="457200">
            <a:normAutofit fontScale="90000"/>
          </a:bodyPr>
          <a:lstStyle/>
          <a:p>
            <a:r>
              <a:rPr lang="en-US" dirty="0"/>
              <a:t> “SO-CALLED” SUPERFOODS THAT SHOULD BE </a:t>
            </a:r>
            <a:r>
              <a:rPr lang="en-US" dirty="0">
                <a:solidFill>
                  <a:srgbClr val="FF6600"/>
                </a:solidFill>
              </a:rPr>
              <a:t>AVOIDED</a:t>
            </a:r>
            <a:endParaRPr lang="en-US" dirty="0">
              <a:solidFill>
                <a:srgbClr val="FFE54B"/>
              </a:solidFill>
            </a:endParaRPr>
          </a:p>
        </p:txBody>
      </p:sp>
      <p:sp>
        <p:nvSpPr>
          <p:cNvPr id="3" name="Content Placeholder 2"/>
          <p:cNvSpPr>
            <a:spLocks noGrp="1"/>
          </p:cNvSpPr>
          <p:nvPr>
            <p:ph idx="1"/>
          </p:nvPr>
        </p:nvSpPr>
        <p:spPr>
          <a:xfrm>
            <a:off x="775757" y="1946450"/>
            <a:ext cx="7874354" cy="3670767"/>
          </a:xfrm>
        </p:spPr>
        <p:txBody>
          <a:bodyPr>
            <a:normAutofit/>
          </a:bodyPr>
          <a:lstStyle/>
          <a:p>
            <a:pPr marL="0" indent="0">
              <a:buClr>
                <a:srgbClr val="FF6600"/>
              </a:buClr>
              <a:buNone/>
            </a:pPr>
            <a:r>
              <a:rPr lang="en-US" sz="2800" dirty="0" smtClean="0">
                <a:solidFill>
                  <a:srgbClr val="FF6600"/>
                </a:solidFill>
              </a:rPr>
              <a:t>DRIED FRUITS</a:t>
            </a:r>
          </a:p>
          <a:p>
            <a:pPr marL="0" indent="0">
              <a:buClr>
                <a:srgbClr val="FF6600"/>
              </a:buClr>
              <a:buNone/>
            </a:pPr>
            <a:endParaRPr lang="en-US" sz="1200" dirty="0" smtClean="0">
              <a:solidFill>
                <a:srgbClr val="FF6600"/>
              </a:solidFill>
            </a:endParaRPr>
          </a:p>
          <a:p>
            <a:pPr>
              <a:buClr>
                <a:srgbClr val="FF6600"/>
              </a:buClr>
              <a:buFont typeface="Wingdings" charset="2"/>
              <a:buChar char="ü"/>
            </a:pPr>
            <a:r>
              <a:rPr lang="en-US" sz="2400" dirty="0" smtClean="0">
                <a:solidFill>
                  <a:srgbClr val="0D0D0D"/>
                </a:solidFill>
              </a:rPr>
              <a:t>High In Fructose</a:t>
            </a:r>
          </a:p>
          <a:p>
            <a:pPr>
              <a:buClr>
                <a:srgbClr val="FF6600"/>
              </a:buClr>
              <a:buFont typeface="Wingdings" charset="2"/>
              <a:buChar char="ü"/>
            </a:pPr>
            <a:endParaRPr lang="en-US" sz="2400" dirty="0" smtClean="0">
              <a:solidFill>
                <a:srgbClr val="0D0D0D"/>
              </a:solidFill>
            </a:endParaRPr>
          </a:p>
          <a:p>
            <a:pPr>
              <a:buClr>
                <a:srgbClr val="FF6600"/>
              </a:buClr>
              <a:buFont typeface="Wingdings" charset="2"/>
              <a:buChar char="ü"/>
            </a:pPr>
            <a:endParaRPr lang="en-US" sz="2400" dirty="0" smtClean="0">
              <a:solidFill>
                <a:srgbClr val="0D0D0D"/>
              </a:solidFill>
            </a:endParaRPr>
          </a:p>
          <a:p>
            <a:pPr>
              <a:buClr>
                <a:srgbClr val="FF6600"/>
              </a:buClr>
              <a:buFont typeface="Wingdings" charset="2"/>
              <a:buChar char="ü"/>
            </a:pPr>
            <a:endParaRPr lang="en-US" sz="2400" dirty="0">
              <a:solidFill>
                <a:srgbClr val="0D0D0D"/>
              </a:solidFill>
            </a:endParaRPr>
          </a:p>
          <a:p>
            <a:pPr marL="0" indent="0">
              <a:buClr>
                <a:srgbClr val="FF6600"/>
              </a:buClr>
              <a:buNone/>
            </a:pPr>
            <a:endParaRPr lang="en-US" sz="2400" dirty="0" smtClean="0">
              <a:solidFill>
                <a:srgbClr val="0D0D0D"/>
              </a:solidFill>
            </a:endParaRPr>
          </a:p>
        </p:txBody>
      </p:sp>
      <p:sp>
        <p:nvSpPr>
          <p:cNvPr id="5" name="TextBox 4"/>
          <p:cNvSpPr txBox="1"/>
          <p:nvPr/>
        </p:nvSpPr>
        <p:spPr>
          <a:xfrm>
            <a:off x="945090" y="5390443"/>
            <a:ext cx="7330102" cy="461665"/>
          </a:xfrm>
          <a:prstGeom prst="rect">
            <a:avLst/>
          </a:prstGeom>
          <a:noFill/>
        </p:spPr>
        <p:txBody>
          <a:bodyPr wrap="none" rtlCol="0">
            <a:spAutoFit/>
          </a:bodyPr>
          <a:lstStyle/>
          <a:p>
            <a:r>
              <a:rPr lang="en-US" sz="1200" dirty="0">
                <a:solidFill>
                  <a:schemeClr val="tx1">
                    <a:lumMod val="75000"/>
                    <a:lumOff val="25000"/>
                  </a:schemeClr>
                </a:solidFill>
                <a:latin typeface="+mj-lt"/>
              </a:rPr>
              <a:t>REF:  Dr. </a:t>
            </a:r>
            <a:r>
              <a:rPr lang="en-US" sz="1200" dirty="0" err="1">
                <a:solidFill>
                  <a:schemeClr val="tx1">
                    <a:lumMod val="75000"/>
                    <a:lumOff val="25000"/>
                  </a:schemeClr>
                </a:solidFill>
                <a:latin typeface="+mj-lt"/>
              </a:rPr>
              <a:t>Mercola</a:t>
            </a:r>
            <a:r>
              <a:rPr lang="en-US" sz="1200" dirty="0">
                <a:solidFill>
                  <a:schemeClr val="tx1">
                    <a:lumMod val="75000"/>
                    <a:lumOff val="25000"/>
                  </a:schemeClr>
                </a:solidFill>
                <a:latin typeface="+mj-lt"/>
              </a:rPr>
              <a:t>:  Potent “</a:t>
            </a:r>
            <a:r>
              <a:rPr lang="en-US" sz="1200" dirty="0" err="1">
                <a:solidFill>
                  <a:schemeClr val="tx1">
                    <a:lumMod val="75000"/>
                    <a:lumOff val="25000"/>
                  </a:schemeClr>
                </a:solidFill>
                <a:latin typeface="+mj-lt"/>
              </a:rPr>
              <a:t>Superfoods</a:t>
            </a:r>
            <a:r>
              <a:rPr lang="en-US" sz="1200" dirty="0">
                <a:solidFill>
                  <a:schemeClr val="tx1">
                    <a:lumMod val="75000"/>
                    <a:lumOff val="25000"/>
                  </a:schemeClr>
                </a:solidFill>
                <a:latin typeface="+mj-lt"/>
              </a:rPr>
              <a:t>” That Can Improve Your Health and Increase Longevity November 22, 2012</a:t>
            </a:r>
          </a:p>
          <a:p>
            <a:endParaRPr lang="en-US" sz="1200" dirty="0">
              <a:solidFill>
                <a:schemeClr val="tx1">
                  <a:lumMod val="75000"/>
                  <a:lumOff val="25000"/>
                </a:schemeClr>
              </a:solidFill>
              <a:latin typeface="+mj-lt"/>
            </a:endParaRPr>
          </a:p>
        </p:txBody>
      </p:sp>
    </p:spTree>
    <p:extLst>
      <p:ext uri="{BB962C8B-B14F-4D97-AF65-F5344CB8AC3E}">
        <p14:creationId xmlns:p14="http://schemas.microsoft.com/office/powerpoint/2010/main" val="37816884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6600"/>
                </a:solidFill>
              </a:rPr>
              <a:t>JUICE?</a:t>
            </a:r>
            <a:endParaRPr lang="en-US" dirty="0">
              <a:solidFill>
                <a:srgbClr val="FF6600"/>
              </a:solidFill>
            </a:endParaRPr>
          </a:p>
        </p:txBody>
      </p:sp>
      <p:sp>
        <p:nvSpPr>
          <p:cNvPr id="4" name="Rectangle 3"/>
          <p:cNvSpPr/>
          <p:nvPr/>
        </p:nvSpPr>
        <p:spPr>
          <a:xfrm>
            <a:off x="211668" y="1301131"/>
            <a:ext cx="8702145" cy="4708982"/>
          </a:xfrm>
          <a:prstGeom prst="rect">
            <a:avLst/>
          </a:prstGeom>
        </p:spPr>
        <p:txBody>
          <a:bodyPr wrap="square">
            <a:spAutoFit/>
          </a:bodyPr>
          <a:lstStyle/>
          <a:p>
            <a:endParaRPr lang="en-US" sz="2000" b="1" dirty="0" smtClean="0">
              <a:solidFill>
                <a:srgbClr val="FF6600"/>
              </a:solidFill>
            </a:endParaRPr>
          </a:p>
          <a:p>
            <a:pPr marL="342900" indent="-342900">
              <a:buAutoNum type="arabicPeriod"/>
            </a:pPr>
            <a:r>
              <a:rPr lang="en-US" sz="2000" dirty="0" smtClean="0">
                <a:solidFill>
                  <a:srgbClr val="FF6600"/>
                </a:solidFill>
              </a:rPr>
              <a:t>Fresh Juice Is The 15 Minute Nutrient Express To Health.</a:t>
            </a:r>
          </a:p>
          <a:p>
            <a:pPr marL="338138"/>
            <a:r>
              <a:rPr lang="en-US" dirty="0" smtClean="0">
                <a:solidFill>
                  <a:srgbClr val="0D0D0D"/>
                </a:solidFill>
              </a:rPr>
              <a:t>Fresh </a:t>
            </a:r>
            <a:r>
              <a:rPr lang="en-US" dirty="0">
                <a:solidFill>
                  <a:srgbClr val="0D0D0D"/>
                </a:solidFill>
              </a:rPr>
              <a:t>juices go directly into your bloodstream and are therefore considered a 15 </a:t>
            </a:r>
            <a:r>
              <a:rPr lang="en-US" dirty="0" smtClean="0">
                <a:solidFill>
                  <a:srgbClr val="0D0D0D"/>
                </a:solidFill>
              </a:rPr>
              <a:t>min. </a:t>
            </a:r>
            <a:r>
              <a:rPr lang="en-US" dirty="0">
                <a:solidFill>
                  <a:srgbClr val="0D0D0D"/>
                </a:solidFill>
              </a:rPr>
              <a:t>nutrient express to health. Unfortunately store bought juices contain virtually no nutrients due to the pasteurization process.</a:t>
            </a:r>
          </a:p>
          <a:p>
            <a:endParaRPr lang="en-US" sz="2000" b="1" dirty="0" smtClean="0">
              <a:solidFill>
                <a:srgbClr val="0D0D0D"/>
              </a:solidFill>
            </a:endParaRPr>
          </a:p>
          <a:p>
            <a:r>
              <a:rPr lang="en-US" sz="2000" dirty="0" smtClean="0">
                <a:solidFill>
                  <a:srgbClr val="FF6600"/>
                </a:solidFill>
              </a:rPr>
              <a:t>2.  Juicing Lets You Add A Wide Variety Of Fruit &amp; Vegetables To Your Diet.</a:t>
            </a:r>
          </a:p>
          <a:p>
            <a:pPr marL="338138"/>
            <a:r>
              <a:rPr lang="en-US" dirty="0" smtClean="0">
                <a:solidFill>
                  <a:srgbClr val="0D0D0D"/>
                </a:solidFill>
              </a:rPr>
              <a:t>Many </a:t>
            </a:r>
            <a:r>
              <a:rPr lang="en-US" dirty="0">
                <a:solidFill>
                  <a:srgbClr val="0D0D0D"/>
                </a:solidFill>
              </a:rPr>
              <a:t>of us eat the same vegetables and fruits every day or worse, don't even eat any on a regular basis! With juicing, you can enjoy a wide variety of vegetables that you don't enjoy eating whole. Juicing is also the perfect way to consume the recommended daily serving of vegetables.</a:t>
            </a:r>
          </a:p>
          <a:p>
            <a:endParaRPr lang="en-US" sz="2000" dirty="0" smtClean="0">
              <a:solidFill>
                <a:srgbClr val="FF6600"/>
              </a:solidFill>
            </a:endParaRPr>
          </a:p>
          <a:p>
            <a:r>
              <a:rPr lang="en-US" sz="2000" dirty="0" smtClean="0">
                <a:solidFill>
                  <a:srgbClr val="FF6600"/>
                </a:solidFill>
              </a:rPr>
              <a:t>3.  Fresh Juice Offers Incredible Health Benefits.</a:t>
            </a:r>
          </a:p>
          <a:p>
            <a:pPr marL="338138"/>
            <a:r>
              <a:rPr lang="en-US" dirty="0" smtClean="0">
                <a:solidFill>
                  <a:srgbClr val="0D0D0D"/>
                </a:solidFill>
              </a:rPr>
              <a:t>After </a:t>
            </a:r>
            <a:r>
              <a:rPr lang="en-US" dirty="0">
                <a:solidFill>
                  <a:srgbClr val="0D0D0D"/>
                </a:solidFill>
              </a:rPr>
              <a:t>regularly consuming freshly pressed vegetable juices, which are highly alkalizing, you will experience improved energy levels, digestion and mental clarity, clearer skin, and an overall sense of wellbeing.</a:t>
            </a:r>
          </a:p>
        </p:txBody>
      </p:sp>
    </p:spTree>
    <p:extLst>
      <p:ext uri="{BB962C8B-B14F-4D97-AF65-F5344CB8AC3E}">
        <p14:creationId xmlns:p14="http://schemas.microsoft.com/office/powerpoint/2010/main" val="28915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34329" y="1763889"/>
            <a:ext cx="3248804" cy="3725333"/>
          </a:xfrm>
          <a:prstGeom prst="ellipse">
            <a:avLst/>
          </a:prstGeom>
          <a:ln>
            <a:noFill/>
          </a:ln>
          <a:effectLst>
            <a:softEdge rad="112500"/>
          </a:effectLst>
        </p:spPr>
      </p:pic>
      <p:sp>
        <p:nvSpPr>
          <p:cNvPr id="3" name="Content Placeholder 2"/>
          <p:cNvSpPr>
            <a:spLocks noGrp="1"/>
          </p:cNvSpPr>
          <p:nvPr>
            <p:ph idx="1"/>
          </p:nvPr>
        </p:nvSpPr>
        <p:spPr>
          <a:xfrm>
            <a:off x="457200" y="527755"/>
            <a:ext cx="8229600" cy="4525963"/>
          </a:xfrm>
        </p:spPr>
        <p:txBody>
          <a:bodyPr/>
          <a:lstStyle/>
          <a:p>
            <a:pPr marL="0" indent="0">
              <a:buClr>
                <a:srgbClr val="FF6600"/>
              </a:buClr>
              <a:buNone/>
            </a:pPr>
            <a:r>
              <a:rPr lang="en-US" sz="2800" dirty="0" smtClean="0">
                <a:solidFill>
                  <a:srgbClr val="FF6600"/>
                </a:solidFill>
              </a:rPr>
              <a:t>BASIC GREEN DRINK</a:t>
            </a:r>
          </a:p>
          <a:p>
            <a:pPr>
              <a:buClr>
                <a:srgbClr val="FF6600"/>
              </a:buClr>
              <a:buFont typeface="Wingdings" charset="2"/>
              <a:buChar char="ü"/>
            </a:pPr>
            <a:r>
              <a:rPr lang="en-US" sz="2000" dirty="0" smtClean="0"/>
              <a:t>1-1/2 To 2 Cups Chilled Coconut Water</a:t>
            </a:r>
          </a:p>
          <a:p>
            <a:pPr>
              <a:buClr>
                <a:srgbClr val="FF6600"/>
              </a:buClr>
              <a:buFont typeface="Wingdings" charset="2"/>
              <a:buChar char="ü"/>
            </a:pPr>
            <a:r>
              <a:rPr lang="en-US" sz="2000" dirty="0" smtClean="0"/>
              <a:t>1 Cup (Packed) Baby Spinach Leaves</a:t>
            </a:r>
          </a:p>
          <a:p>
            <a:pPr>
              <a:buClr>
                <a:srgbClr val="FF6600"/>
              </a:buClr>
              <a:buFont typeface="Wingdings" charset="2"/>
              <a:buChar char="ü"/>
            </a:pPr>
            <a:r>
              <a:rPr lang="en-US" sz="2000" dirty="0" smtClean="0"/>
              <a:t>1 Cup (Packed) Kale Or Swiss Chard Leaves, Removed From Stem</a:t>
            </a:r>
          </a:p>
          <a:p>
            <a:pPr>
              <a:buClr>
                <a:srgbClr val="FF6600"/>
              </a:buClr>
              <a:buFont typeface="Wingdings" charset="2"/>
              <a:buChar char="ü"/>
            </a:pPr>
            <a:r>
              <a:rPr lang="en-US" sz="2000" dirty="0" smtClean="0"/>
              <a:t>1 Apple, Cored And Roughly Chopped</a:t>
            </a:r>
          </a:p>
          <a:p>
            <a:pPr>
              <a:buClr>
                <a:srgbClr val="FF6600"/>
              </a:buClr>
              <a:buFont typeface="Wingdings" charset="2"/>
              <a:buChar char="ü"/>
            </a:pPr>
            <a:r>
              <a:rPr lang="en-US" sz="2000" dirty="0" smtClean="0"/>
              <a:t>1 English Cucumber, Roughly Chopped</a:t>
            </a:r>
          </a:p>
          <a:p>
            <a:pPr>
              <a:buClr>
                <a:srgbClr val="FF6600"/>
              </a:buClr>
              <a:buFont typeface="Wingdings" charset="2"/>
              <a:buChar char="ü"/>
            </a:pPr>
            <a:r>
              <a:rPr lang="en-US" sz="2000" dirty="0" smtClean="0"/>
              <a:t>Small Handful Fresh Mint Leaves</a:t>
            </a:r>
          </a:p>
          <a:p>
            <a:pPr>
              <a:buClr>
                <a:srgbClr val="FF6600"/>
              </a:buClr>
              <a:buFont typeface="Wingdings" charset="2"/>
              <a:buChar char="ü"/>
            </a:pPr>
            <a:r>
              <a:rPr lang="en-US" sz="2000" dirty="0" smtClean="0"/>
              <a:t>Small Handful Fresh Italian Flat-leaf Parsley Leaves</a:t>
            </a:r>
          </a:p>
          <a:p>
            <a:pPr>
              <a:buClr>
                <a:srgbClr val="FF6600"/>
              </a:buClr>
              <a:buFont typeface="Wingdings" charset="2"/>
              <a:buChar char="ü"/>
            </a:pPr>
            <a:r>
              <a:rPr lang="en-US" sz="2000" dirty="0" smtClean="0"/>
              <a:t>Juice Of One Lemon Or Lime</a:t>
            </a:r>
          </a:p>
          <a:p>
            <a:pPr>
              <a:buClr>
                <a:srgbClr val="FF6600"/>
              </a:buClr>
              <a:buFont typeface="Wingdings" charset="2"/>
              <a:buChar char="ü"/>
            </a:pPr>
            <a:endParaRPr lang="en-US" sz="2000" dirty="0" smtClean="0"/>
          </a:p>
          <a:p>
            <a:pPr marL="0" indent="0">
              <a:buClr>
                <a:srgbClr val="FF6600"/>
              </a:buClr>
              <a:buNone/>
            </a:pPr>
            <a:r>
              <a:rPr lang="en-US" sz="2000" dirty="0" smtClean="0">
                <a:solidFill>
                  <a:srgbClr val="FF6600"/>
                </a:solidFill>
              </a:rPr>
              <a:t>Optional Add-ins (Mix And Match, To Taste)</a:t>
            </a:r>
          </a:p>
          <a:p>
            <a:pPr>
              <a:buClr>
                <a:srgbClr val="FF6600"/>
              </a:buClr>
              <a:buFont typeface="Wingdings" charset="2"/>
              <a:buChar char="ü"/>
            </a:pPr>
            <a:r>
              <a:rPr lang="en-US" sz="2000" dirty="0" smtClean="0"/>
              <a:t>1 </a:t>
            </a:r>
            <a:r>
              <a:rPr lang="en-US" sz="2000" dirty="0" err="1" smtClean="0"/>
              <a:t>Tsp</a:t>
            </a:r>
            <a:r>
              <a:rPr lang="en-US" sz="2000" dirty="0" smtClean="0"/>
              <a:t> Fresh Ginger</a:t>
            </a:r>
          </a:p>
          <a:p>
            <a:pPr>
              <a:buClr>
                <a:srgbClr val="FF6600"/>
              </a:buClr>
              <a:buFont typeface="Wingdings" charset="2"/>
              <a:buChar char="ü"/>
            </a:pPr>
            <a:r>
              <a:rPr lang="en-US" sz="2000" dirty="0" smtClean="0"/>
              <a:t>1/2 Cup Frozen Blueberries </a:t>
            </a:r>
            <a:r>
              <a:rPr lang="en-US" sz="2000" dirty="0" err="1" smtClean="0"/>
              <a:t>And/Or</a:t>
            </a:r>
            <a:r>
              <a:rPr lang="en-US" sz="2000" dirty="0" smtClean="0"/>
              <a:t> Blackberries</a:t>
            </a:r>
          </a:p>
          <a:p>
            <a:pPr>
              <a:buClr>
                <a:srgbClr val="FF6600"/>
              </a:buClr>
              <a:buFont typeface="Wingdings" charset="2"/>
              <a:buChar char="ü"/>
            </a:pPr>
            <a:r>
              <a:rPr lang="en-US" sz="2000" dirty="0" smtClean="0"/>
              <a:t>1/2 Cup Frozen Pineapple </a:t>
            </a:r>
            <a:r>
              <a:rPr lang="en-US" sz="2000" dirty="0" err="1" smtClean="0"/>
              <a:t>And/Or</a:t>
            </a:r>
            <a:r>
              <a:rPr lang="en-US" sz="2000" dirty="0" smtClean="0"/>
              <a:t> Mango Chunks</a:t>
            </a:r>
          </a:p>
          <a:p>
            <a:pPr>
              <a:buClr>
                <a:srgbClr val="FF6600"/>
              </a:buClr>
              <a:buFont typeface="Wingdings" charset="2"/>
              <a:buChar char="ü"/>
            </a:pPr>
            <a:r>
              <a:rPr lang="en-US" sz="2000" dirty="0" smtClean="0"/>
              <a:t>Chia Or Flax Seeds</a:t>
            </a:r>
            <a:endParaRPr lang="en-US" sz="2000" dirty="0"/>
          </a:p>
        </p:txBody>
      </p:sp>
    </p:spTree>
    <p:extLst>
      <p:ext uri="{BB962C8B-B14F-4D97-AF65-F5344CB8AC3E}">
        <p14:creationId xmlns:p14="http://schemas.microsoft.com/office/powerpoint/2010/main" val="1971314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p:nvPr/>
        </p:nvSpPr>
        <p:spPr>
          <a:xfrm>
            <a:off x="457200" y="5737225"/>
            <a:ext cx="8639175" cy="11207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1000"/>
              </a:spcAft>
              <a:defRPr/>
            </a:pPr>
            <a:r>
              <a:rPr lang="en-CA" sz="4000" b="1" dirty="0">
                <a:solidFill>
                  <a:srgbClr val="002060"/>
                </a:solidFill>
                <a:latin typeface="Calibri"/>
                <a:ea typeface="Calibri"/>
                <a:cs typeface="Calibri"/>
              </a:rPr>
              <a:t>Regularly: $_____</a:t>
            </a:r>
            <a:r>
              <a:rPr lang="en-CA" sz="4000" b="1" dirty="0">
                <a:solidFill>
                  <a:srgbClr val="000090"/>
                </a:solidFill>
                <a:latin typeface="Calibri"/>
                <a:ea typeface="Calibri"/>
                <a:cs typeface="Calibri"/>
              </a:rPr>
              <a:t>    </a:t>
            </a:r>
            <a:r>
              <a:rPr lang="en-CA" sz="4000" b="1" dirty="0">
                <a:solidFill>
                  <a:srgbClr val="FF0000"/>
                </a:solidFill>
                <a:latin typeface="Calibri"/>
                <a:ea typeface="Calibri"/>
                <a:cs typeface="Calibri"/>
              </a:rPr>
              <a:t>Now ONLY: </a:t>
            </a:r>
            <a:r>
              <a:rPr lang="en-CA" sz="4000" b="1" i="1" dirty="0">
                <a:solidFill>
                  <a:srgbClr val="FF0000"/>
                </a:solidFill>
                <a:latin typeface="Calibri"/>
                <a:ea typeface="Calibri"/>
                <a:cs typeface="Calibri"/>
              </a:rPr>
              <a:t>$</a:t>
            </a:r>
            <a:r>
              <a:rPr lang="en-CA" sz="4800" b="1" i="1" dirty="0">
                <a:solidFill>
                  <a:srgbClr val="FF0000"/>
                </a:solidFill>
                <a:latin typeface="Calibri"/>
                <a:ea typeface="Calibri"/>
                <a:cs typeface="Calibri"/>
              </a:rPr>
              <a:t>____</a:t>
            </a:r>
            <a:endParaRPr lang="en-US" sz="5400" i="1" dirty="0">
              <a:solidFill>
                <a:srgbClr val="FF0000"/>
              </a:solidFill>
              <a:latin typeface="Calibri"/>
              <a:ea typeface="Calibri"/>
              <a:cs typeface="Calibri"/>
            </a:endParaRPr>
          </a:p>
        </p:txBody>
      </p:sp>
      <p:sp>
        <p:nvSpPr>
          <p:cNvPr id="81925" name="TextBox 1"/>
          <p:cNvSpPr txBox="1">
            <a:spLocks noChangeArrowheads="1"/>
          </p:cNvSpPr>
          <p:nvPr/>
        </p:nvSpPr>
        <p:spPr bwMode="auto">
          <a:xfrm>
            <a:off x="2870200" y="1922889"/>
            <a:ext cx="60769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r>
              <a:rPr lang="en-US" sz="1600" b="1" dirty="0"/>
              <a:t>Each packet of Douglas Labs’ Essential-4 contains four supplements</a:t>
            </a:r>
            <a:r>
              <a:rPr lang="en-US" sz="1600" b="1" dirty="0" smtClean="0"/>
              <a:t>:</a:t>
            </a:r>
          </a:p>
          <a:p>
            <a:pPr marL="0" indent="0"/>
            <a:endParaRPr lang="en-US" sz="1600" dirty="0"/>
          </a:p>
          <a:p>
            <a:pPr lvl="0">
              <a:buFont typeface="Wingdings" charset="2"/>
              <a:buChar char="ü"/>
            </a:pPr>
            <a:r>
              <a:rPr lang="en-US" sz="1600" dirty="0"/>
              <a:t>Ultra Preventive X—similar to folic acid or vitamin D3‚ which offer </a:t>
            </a:r>
            <a:r>
              <a:rPr lang="en-US" sz="1600" dirty="0" smtClean="0"/>
              <a:t>many </a:t>
            </a:r>
            <a:r>
              <a:rPr lang="en-US" sz="1600" dirty="0"/>
              <a:t>health benefits.</a:t>
            </a:r>
          </a:p>
          <a:p>
            <a:pPr marL="0" indent="0"/>
            <a:endParaRPr lang="en-US" sz="1600" dirty="0"/>
          </a:p>
          <a:p>
            <a:pPr lvl="0">
              <a:buFont typeface="Wingdings" charset="2"/>
              <a:buChar char="ü"/>
            </a:pPr>
            <a:r>
              <a:rPr lang="en-US" sz="1600" dirty="0" err="1"/>
              <a:t>Opti</a:t>
            </a:r>
            <a:r>
              <a:rPr lang="en-US" sz="1600" dirty="0"/>
              <a:t>-EPA—provides omega 3-fatty acids to support heart health 	and boost brain power.</a:t>
            </a:r>
          </a:p>
          <a:p>
            <a:pPr marL="0" indent="0"/>
            <a:endParaRPr lang="en-US" sz="1600" dirty="0"/>
          </a:p>
          <a:p>
            <a:pPr lvl="0">
              <a:buFont typeface="Wingdings" charset="2"/>
              <a:buChar char="ü"/>
            </a:pPr>
            <a:r>
              <a:rPr lang="en-US" sz="1600" dirty="0"/>
              <a:t>Multi-Probiotic 4000—helps maintain and stabilize the intestinal </a:t>
            </a:r>
            <a:r>
              <a:rPr lang="en-US" sz="1600" dirty="0" smtClean="0"/>
              <a:t>tract </a:t>
            </a:r>
            <a:r>
              <a:rPr lang="en-US" sz="1600" dirty="0"/>
              <a:t>and digestive system by working to increase levels of </a:t>
            </a:r>
            <a:r>
              <a:rPr lang="en-US" sz="1600" dirty="0" smtClean="0"/>
              <a:t>good </a:t>
            </a:r>
            <a:r>
              <a:rPr lang="en-US" sz="1600" dirty="0"/>
              <a:t>bacteria and rid your body of bad bacteria.</a:t>
            </a:r>
          </a:p>
          <a:p>
            <a:pPr>
              <a:buFont typeface="Wingdings" charset="2"/>
              <a:buChar char="ü"/>
            </a:pPr>
            <a:endParaRPr lang="en-US" sz="1600" dirty="0"/>
          </a:p>
          <a:p>
            <a:pPr lvl="0">
              <a:buFont typeface="Wingdings" charset="2"/>
              <a:buChar char="ü"/>
            </a:pPr>
            <a:r>
              <a:rPr lang="en-US" sz="1600" dirty="0"/>
              <a:t>Citrus </a:t>
            </a:r>
            <a:r>
              <a:rPr lang="en-US" sz="1600" dirty="0" err="1"/>
              <a:t>Solu</a:t>
            </a:r>
            <a:r>
              <a:rPr lang="en-US" sz="1600" dirty="0"/>
              <a:t>-Q—a source of CoQ10‚ a powerful antioxidant.</a:t>
            </a:r>
          </a:p>
        </p:txBody>
      </p:sp>
      <p:sp>
        <p:nvSpPr>
          <p:cNvPr id="81926" name="TextBox 6"/>
          <p:cNvSpPr txBox="1">
            <a:spLocks noChangeArrowheads="1"/>
          </p:cNvSpPr>
          <p:nvPr/>
        </p:nvSpPr>
        <p:spPr bwMode="auto">
          <a:xfrm>
            <a:off x="3000375" y="6107113"/>
            <a:ext cx="1249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smtClean="0"/>
              <a:t>XX.XX</a:t>
            </a:r>
            <a:endParaRPr lang="en-US" sz="2800" dirty="0"/>
          </a:p>
        </p:txBody>
      </p:sp>
      <p:cxnSp>
        <p:nvCxnSpPr>
          <p:cNvPr id="3" name="Straight Connector 2"/>
          <p:cNvCxnSpPr/>
          <p:nvPr/>
        </p:nvCxnSpPr>
        <p:spPr>
          <a:xfrm flipH="1">
            <a:off x="3200400" y="6172200"/>
            <a:ext cx="1066800" cy="53340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81928" name="TextBox 15"/>
          <p:cNvSpPr txBox="1">
            <a:spLocks noChangeArrowheads="1"/>
          </p:cNvSpPr>
          <p:nvPr/>
        </p:nvSpPr>
        <p:spPr bwMode="auto">
          <a:xfrm>
            <a:off x="7505700" y="6107113"/>
            <a:ext cx="1351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smtClean="0"/>
              <a:t> XX.XX</a:t>
            </a:r>
            <a:endParaRPr lang="en-US" sz="2800" dirty="0"/>
          </a:p>
        </p:txBody>
      </p:sp>
      <p:pic>
        <p:nvPicPr>
          <p:cNvPr id="12" name="Picture 11"/>
          <p:cNvPicPr/>
          <p:nvPr/>
        </p:nvPicPr>
        <p:blipFill rotWithShape="1">
          <a:blip r:embed="rId3">
            <a:extLst>
              <a:ext uri="{BEBA8EAE-BF5A-486C-A8C5-ECC9F3942E4B}">
                <a14:imgProps xmlns:a14="http://schemas.microsoft.com/office/drawing/2010/main">
                  <a14:imgLayer r:embed="rId4">
                    <a14:imgEffect>
                      <a14:backgroundRemoval t="3417" b="94417" l="7889" r="93667">
                        <a14:foregroundMark x1="75667" y1="13583" x2="75667" y2="13583"/>
                        <a14:foregroundMark x1="79556" y1="5500" x2="79556" y2="5500"/>
                      </a14:backgroundRemoval>
                    </a14:imgEffect>
                  </a14:imgLayer>
                </a14:imgProps>
              </a:ext>
              <a:ext uri="{28A0092B-C50C-407E-A947-70E740481C1C}">
                <a14:useLocalDpi xmlns:a14="http://schemas.microsoft.com/office/drawing/2010/main" val="0"/>
              </a:ext>
            </a:extLst>
          </a:blip>
          <a:srcRect b="6031"/>
          <a:stretch/>
        </p:blipFill>
        <p:spPr bwMode="auto">
          <a:xfrm>
            <a:off x="127000" y="2120444"/>
            <a:ext cx="2743200" cy="3031067"/>
          </a:xfrm>
          <a:prstGeom prst="rect">
            <a:avLst/>
          </a:prstGeom>
          <a:noFill/>
          <a:ln>
            <a:noFill/>
          </a:ln>
          <a:extLst>
            <a:ext uri="{53640926-AAD7-44d8-BBD7-CCE9431645EC}">
              <a14:shadowObscured xmlns:a14="http://schemas.microsoft.com/office/drawing/2010/main"/>
            </a:ext>
          </a:extLst>
        </p:spPr>
      </p:pic>
      <p:sp>
        <p:nvSpPr>
          <p:cNvPr id="13" name="Text Box 1"/>
          <p:cNvSpPr txBox="1"/>
          <p:nvPr/>
        </p:nvSpPr>
        <p:spPr>
          <a:xfrm>
            <a:off x="457200" y="416595"/>
            <a:ext cx="7929740" cy="111375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7200" b="1" dirty="0" smtClean="0">
                <a:solidFill>
                  <a:srgbClr val="FF0000"/>
                </a:solidFill>
                <a:effectLst/>
                <a:latin typeface="Calibri"/>
                <a:ea typeface="ＭＳ 明朝"/>
                <a:cs typeface="Times New Roman"/>
              </a:rPr>
              <a:t>Special:  15</a:t>
            </a:r>
            <a:r>
              <a:rPr lang="en-US" sz="7200" b="1" dirty="0">
                <a:solidFill>
                  <a:srgbClr val="FF0000"/>
                </a:solidFill>
                <a:effectLst/>
                <a:latin typeface="Calibri"/>
                <a:ea typeface="ＭＳ 明朝"/>
                <a:cs typeface="Times New Roman"/>
              </a:rPr>
              <a:t>% </a:t>
            </a:r>
            <a:r>
              <a:rPr lang="en-US" sz="7200" b="1" dirty="0" smtClean="0">
                <a:solidFill>
                  <a:srgbClr val="FF0000"/>
                </a:solidFill>
                <a:effectLst/>
                <a:latin typeface="Calibri"/>
                <a:ea typeface="ＭＳ 明朝"/>
                <a:cs typeface="Times New Roman"/>
              </a:rPr>
              <a:t>Off</a:t>
            </a:r>
            <a:endParaRPr lang="en-US" sz="1000" dirty="0">
              <a:effectLst/>
              <a:ea typeface="ＭＳ 明朝"/>
              <a:cs typeface="Times New Roman"/>
            </a:endParaRPr>
          </a:p>
        </p:txBody>
      </p:sp>
    </p:spTree>
    <p:extLst>
      <p:ext uri="{BB962C8B-B14F-4D97-AF65-F5344CB8AC3E}">
        <p14:creationId xmlns:p14="http://schemas.microsoft.com/office/powerpoint/2010/main" val="8426437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blip>
          <a:stretch>
            <a:fillRect/>
          </a:stretch>
        </p:blipFill>
        <p:spPr>
          <a:xfrm>
            <a:off x="2469444" y="0"/>
            <a:ext cx="4190999" cy="2795587"/>
          </a:xfrm>
          <a:prstGeom prst="rect">
            <a:avLst/>
          </a:prstGeom>
        </p:spPr>
      </p:pic>
      <p:sp>
        <p:nvSpPr>
          <p:cNvPr id="5" name="Title 4"/>
          <p:cNvSpPr>
            <a:spLocks noGrp="1"/>
          </p:cNvSpPr>
          <p:nvPr>
            <p:ph type="title"/>
          </p:nvPr>
        </p:nvSpPr>
        <p:spPr>
          <a:xfrm>
            <a:off x="0" y="1170693"/>
            <a:ext cx="9144000" cy="1143000"/>
          </a:xfrm>
          <a:solidFill>
            <a:schemeClr val="bg1">
              <a:alpha val="73000"/>
            </a:schemeClr>
          </a:solidFill>
          <a:ln>
            <a:solidFill>
              <a:schemeClr val="bg1"/>
            </a:solidFill>
          </a:ln>
          <a:effectLst>
            <a:outerShdw blurRad="50800" dist="38100" dir="2700000" algn="tl" rotWithShape="0">
              <a:prstClr val="black">
                <a:alpha val="40000"/>
              </a:prstClr>
            </a:outerShdw>
          </a:effectLst>
        </p:spPr>
        <p:txBody>
          <a:bodyPr/>
          <a:lstStyle/>
          <a:p>
            <a:r>
              <a:rPr lang="en-US" b="1" dirty="0" smtClean="0">
                <a:solidFill>
                  <a:srgbClr val="FF6600"/>
                </a:solidFill>
              </a:rPr>
              <a:t>SUPERFOODS</a:t>
            </a:r>
            <a:endParaRPr lang="en-US" b="1" dirty="0">
              <a:solidFill>
                <a:srgbClr val="FF6600"/>
              </a:solidFill>
            </a:endParaRPr>
          </a:p>
        </p:txBody>
      </p:sp>
      <p:sp>
        <p:nvSpPr>
          <p:cNvPr id="3" name="Content Placeholder 2"/>
          <p:cNvSpPr>
            <a:spLocks noGrp="1"/>
          </p:cNvSpPr>
          <p:nvPr>
            <p:ph idx="1"/>
          </p:nvPr>
        </p:nvSpPr>
        <p:spPr>
          <a:xfrm>
            <a:off x="253644" y="2710921"/>
            <a:ext cx="8721021" cy="3670767"/>
          </a:xfrm>
        </p:spPr>
        <p:txBody>
          <a:bodyPr/>
          <a:lstStyle/>
          <a:p>
            <a:pPr marL="0" indent="0" algn="ctr">
              <a:buClr>
                <a:srgbClr val="DBC210"/>
              </a:buClr>
              <a:buNone/>
            </a:pPr>
            <a:r>
              <a:rPr lang="en-US" sz="2800" b="1" dirty="0" smtClean="0">
                <a:solidFill>
                  <a:schemeClr val="tx1">
                    <a:lumMod val="95000"/>
                    <a:lumOff val="5000"/>
                  </a:schemeClr>
                </a:solidFill>
              </a:rPr>
              <a:t>Must Fulfill</a:t>
            </a:r>
            <a:r>
              <a:rPr lang="en-US" sz="2800" b="1" dirty="0" smtClean="0">
                <a:solidFill>
                  <a:srgbClr val="FF6600"/>
                </a:solidFill>
              </a:rPr>
              <a:t> </a:t>
            </a:r>
            <a:r>
              <a:rPr lang="en-US" sz="4800" b="1" i="1" dirty="0" smtClean="0">
                <a:solidFill>
                  <a:srgbClr val="FF6600"/>
                </a:solidFill>
              </a:rPr>
              <a:t>3</a:t>
            </a:r>
            <a:r>
              <a:rPr lang="en-US" sz="2800" b="1" dirty="0" smtClean="0">
                <a:solidFill>
                  <a:srgbClr val="FF6600"/>
                </a:solidFill>
              </a:rPr>
              <a:t> </a:t>
            </a:r>
            <a:r>
              <a:rPr lang="en-US" sz="2800" b="1" dirty="0" smtClean="0">
                <a:solidFill>
                  <a:schemeClr val="tx1">
                    <a:lumMod val="95000"/>
                    <a:lumOff val="5000"/>
                  </a:schemeClr>
                </a:solidFill>
              </a:rPr>
              <a:t>QUALIFICATIONS:</a:t>
            </a:r>
          </a:p>
          <a:p>
            <a:pPr marL="0" indent="0" algn="ctr">
              <a:buClr>
                <a:srgbClr val="DBC210"/>
              </a:buClr>
              <a:buNone/>
            </a:pPr>
            <a:endParaRPr lang="en-US" sz="1200" b="1" dirty="0" smtClean="0">
              <a:solidFill>
                <a:schemeClr val="tx1">
                  <a:lumMod val="95000"/>
                  <a:lumOff val="5000"/>
                </a:schemeClr>
              </a:solidFill>
            </a:endParaRPr>
          </a:p>
          <a:p>
            <a:pPr marL="450850" indent="-450850">
              <a:buClr>
                <a:srgbClr val="FF6600"/>
              </a:buClr>
              <a:buFont typeface="Wingdings" charset="2"/>
              <a:buChar char="ü"/>
            </a:pPr>
            <a:r>
              <a:rPr lang="en-US" sz="2800" dirty="0" smtClean="0"/>
              <a:t>Readily Available To The Public</a:t>
            </a:r>
          </a:p>
          <a:p>
            <a:pPr marL="450850" indent="-450850">
              <a:buClr>
                <a:srgbClr val="FF6600"/>
              </a:buClr>
              <a:buFont typeface="Wingdings" charset="2"/>
              <a:buChar char="ü"/>
            </a:pPr>
            <a:r>
              <a:rPr lang="en-US" sz="2800" dirty="0" smtClean="0"/>
              <a:t>Contains Nutrients That Are Known To Enhance Longevity</a:t>
            </a:r>
          </a:p>
          <a:p>
            <a:pPr marL="450850" indent="-450850">
              <a:buClr>
                <a:srgbClr val="FF6600"/>
              </a:buClr>
              <a:buFont typeface="Wingdings" charset="2"/>
              <a:buChar char="ü"/>
            </a:pPr>
            <a:r>
              <a:rPr lang="en-US" sz="2800" dirty="0" smtClean="0"/>
              <a:t>Health Benefits Have To Be Backed By Peer-reviewed, Scientific Studies.</a:t>
            </a:r>
            <a:endParaRPr lang="en-US" sz="2800" dirty="0">
              <a:solidFill>
                <a:schemeClr val="tx1">
                  <a:lumMod val="95000"/>
                  <a:lumOff val="5000"/>
                </a:schemeClr>
              </a:solidFill>
            </a:endParaRPr>
          </a:p>
        </p:txBody>
      </p:sp>
    </p:spTree>
    <p:extLst>
      <p:ext uri="{BB962C8B-B14F-4D97-AF65-F5344CB8AC3E}">
        <p14:creationId xmlns:p14="http://schemas.microsoft.com/office/powerpoint/2010/main" val="14271062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6600"/>
                </a:solidFill>
              </a:rPr>
              <a:t>SUPERFOODS</a:t>
            </a:r>
            <a:endParaRPr lang="en-US" dirty="0">
              <a:solidFill>
                <a:srgbClr val="FF6600"/>
              </a:solidFill>
            </a:endParaRPr>
          </a:p>
        </p:txBody>
      </p:sp>
      <p:sp>
        <p:nvSpPr>
          <p:cNvPr id="3" name="Content Placeholder 2"/>
          <p:cNvSpPr>
            <a:spLocks noGrp="1"/>
          </p:cNvSpPr>
          <p:nvPr>
            <p:ph idx="1"/>
          </p:nvPr>
        </p:nvSpPr>
        <p:spPr>
          <a:xfrm>
            <a:off x="457200" y="2114902"/>
            <a:ext cx="8334022" cy="3670767"/>
          </a:xfrm>
        </p:spPr>
        <p:txBody>
          <a:bodyPr>
            <a:noAutofit/>
          </a:bodyPr>
          <a:lstStyle/>
          <a:p>
            <a:pPr marL="395288" indent="-395288">
              <a:buClr>
                <a:srgbClr val="FF6600"/>
              </a:buClr>
              <a:buFont typeface="Wingdings" charset="2"/>
              <a:buChar char="ü"/>
            </a:pPr>
            <a:r>
              <a:rPr lang="en-US" sz="2800" dirty="0" smtClean="0">
                <a:solidFill>
                  <a:srgbClr val="0D0D0D"/>
                </a:solidFill>
              </a:rPr>
              <a:t>You Don't Need Specific Foods For Specific Ailments. </a:t>
            </a:r>
          </a:p>
          <a:p>
            <a:pPr marL="395288" indent="-395288">
              <a:buClr>
                <a:srgbClr val="FF6600"/>
              </a:buClr>
              <a:buFont typeface="Wingdings" charset="2"/>
              <a:buChar char="ü"/>
            </a:pPr>
            <a:r>
              <a:rPr lang="en-US" sz="2800" dirty="0" smtClean="0">
                <a:solidFill>
                  <a:srgbClr val="0D0D0D"/>
                </a:solidFill>
              </a:rPr>
              <a:t>A Healthy Diet Incorporating A Variety Of </a:t>
            </a:r>
            <a:r>
              <a:rPr lang="en-US" sz="2800" dirty="0" err="1" smtClean="0">
                <a:solidFill>
                  <a:srgbClr val="0D0D0D"/>
                </a:solidFill>
              </a:rPr>
              <a:t>Superfoods</a:t>
            </a:r>
            <a:r>
              <a:rPr lang="en-US" sz="2800" dirty="0" smtClean="0">
                <a:solidFill>
                  <a:srgbClr val="0D0D0D"/>
                </a:solidFill>
              </a:rPr>
              <a:t> Will Help You Maintain Your Weight, Fight Disease, And Live Longer. </a:t>
            </a:r>
          </a:p>
          <a:p>
            <a:pPr marL="395288" indent="-395288">
              <a:buClr>
                <a:srgbClr val="FF6600"/>
              </a:buClr>
              <a:buFont typeface="Wingdings" charset="2"/>
              <a:buChar char="ü"/>
            </a:pPr>
            <a:r>
              <a:rPr lang="en-US" sz="2800" dirty="0" smtClean="0">
                <a:solidFill>
                  <a:srgbClr val="0D0D0D"/>
                </a:solidFill>
              </a:rPr>
              <a:t>"Every </a:t>
            </a:r>
            <a:r>
              <a:rPr lang="en-US" sz="2800" dirty="0" err="1" smtClean="0">
                <a:solidFill>
                  <a:srgbClr val="0D0D0D"/>
                </a:solidFill>
              </a:rPr>
              <a:t>Superfood</a:t>
            </a:r>
            <a:r>
              <a:rPr lang="en-US" sz="2800" dirty="0" smtClean="0">
                <a:solidFill>
                  <a:srgbClr val="0D0D0D"/>
                </a:solidFill>
              </a:rPr>
              <a:t> Is Going To Be A 'Real Food”</a:t>
            </a:r>
          </a:p>
          <a:p>
            <a:pPr marL="0" indent="0">
              <a:buClr>
                <a:srgbClr val="FF6600"/>
              </a:buClr>
              <a:buNone/>
            </a:pPr>
            <a:endParaRPr lang="en-US" sz="2400" dirty="0" smtClean="0">
              <a:solidFill>
                <a:srgbClr val="0D0D0D"/>
              </a:solidFill>
            </a:endParaRPr>
          </a:p>
          <a:p>
            <a:pPr marL="0" indent="0">
              <a:buClr>
                <a:srgbClr val="FF6600"/>
              </a:buClr>
              <a:buNone/>
            </a:pPr>
            <a:r>
              <a:rPr lang="en-US" sz="1000" dirty="0" smtClean="0">
                <a:solidFill>
                  <a:srgbClr val="0D0D0D"/>
                </a:solidFill>
              </a:rPr>
              <a:t>Ref:  Nutritionist Elizabeth </a:t>
            </a:r>
            <a:r>
              <a:rPr lang="en-US" sz="1000" dirty="0" err="1" smtClean="0">
                <a:solidFill>
                  <a:srgbClr val="0D0D0D"/>
                </a:solidFill>
              </a:rPr>
              <a:t>Somer</a:t>
            </a:r>
            <a:r>
              <a:rPr lang="en-US" sz="1000" dirty="0" smtClean="0">
                <a:solidFill>
                  <a:srgbClr val="0D0D0D"/>
                </a:solidFill>
              </a:rPr>
              <a:t>, Author Of </a:t>
            </a:r>
            <a:r>
              <a:rPr lang="en-US" sz="1000" i="1" dirty="0" smtClean="0">
                <a:solidFill>
                  <a:srgbClr val="0D0D0D"/>
                </a:solidFill>
              </a:rPr>
              <a:t>Nutrition For A Health Pregnancy</a:t>
            </a:r>
            <a:r>
              <a:rPr lang="en-US" sz="1000" dirty="0" smtClean="0">
                <a:solidFill>
                  <a:srgbClr val="0D0D0D"/>
                </a:solidFill>
              </a:rPr>
              <a:t>, </a:t>
            </a:r>
            <a:r>
              <a:rPr lang="en-US" sz="1000" i="1" dirty="0" smtClean="0">
                <a:solidFill>
                  <a:srgbClr val="0D0D0D"/>
                </a:solidFill>
              </a:rPr>
              <a:t>Food &amp;Amp; Mood</a:t>
            </a:r>
            <a:r>
              <a:rPr lang="en-US" sz="1000" dirty="0" smtClean="0">
                <a:solidFill>
                  <a:srgbClr val="0D0D0D"/>
                </a:solidFill>
              </a:rPr>
              <a:t>, And </a:t>
            </a:r>
            <a:r>
              <a:rPr lang="en-US" sz="1000" i="1" dirty="0" smtClean="0">
                <a:solidFill>
                  <a:srgbClr val="0D0D0D"/>
                </a:solidFill>
              </a:rPr>
              <a:t>The Essential Guide To Vitamins And Minerals</a:t>
            </a:r>
            <a:r>
              <a:rPr lang="en-US" sz="1000" dirty="0" smtClean="0">
                <a:solidFill>
                  <a:srgbClr val="0D0D0D"/>
                </a:solidFill>
              </a:rPr>
              <a:t>.</a:t>
            </a:r>
            <a:endParaRPr lang="en-US" sz="1000" dirty="0">
              <a:solidFill>
                <a:srgbClr val="0D0D0D"/>
              </a:solidFill>
            </a:endParaRPr>
          </a:p>
        </p:txBody>
      </p:sp>
    </p:spTree>
    <p:extLst>
      <p:ext uri="{BB962C8B-B14F-4D97-AF65-F5344CB8AC3E}">
        <p14:creationId xmlns:p14="http://schemas.microsoft.com/office/powerpoint/2010/main" val="1917675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0850" indent="-450850">
              <a:lnSpc>
                <a:spcPct val="90000"/>
              </a:lnSpc>
              <a:buClr>
                <a:srgbClr val="FF6600"/>
              </a:buClr>
              <a:buFont typeface="Wingdings" charset="2"/>
              <a:buChar char="ü"/>
            </a:pPr>
            <a:r>
              <a:rPr lang="en-US" sz="2800" dirty="0" smtClean="0">
                <a:solidFill>
                  <a:srgbClr val="0D0D0D"/>
                </a:solidFill>
                <a:latin typeface="Albertus" charset="0"/>
              </a:rPr>
              <a:t>They Are Loaded With Phytonutrients That Are Non-vitamin, Non-mineral Components In Food That Provide Health Benefits.</a:t>
            </a:r>
          </a:p>
          <a:p>
            <a:pPr marL="0" indent="0">
              <a:lnSpc>
                <a:spcPct val="90000"/>
              </a:lnSpc>
              <a:buClr>
                <a:srgbClr val="FF6600"/>
              </a:buClr>
              <a:buNone/>
            </a:pPr>
            <a:endParaRPr lang="en-US" sz="1200" dirty="0" smtClean="0">
              <a:solidFill>
                <a:srgbClr val="0D0D0D"/>
              </a:solidFill>
              <a:latin typeface="Albertus" charset="0"/>
            </a:endParaRPr>
          </a:p>
          <a:p>
            <a:pPr marL="450850" indent="-450850">
              <a:lnSpc>
                <a:spcPct val="90000"/>
              </a:lnSpc>
              <a:buClr>
                <a:srgbClr val="FF6600"/>
              </a:buClr>
              <a:buFont typeface="Wingdings" charset="2"/>
              <a:buChar char="ü"/>
            </a:pPr>
            <a:r>
              <a:rPr lang="en-US" sz="2800" dirty="0" smtClean="0">
                <a:solidFill>
                  <a:srgbClr val="0D0D0D"/>
                </a:solidFill>
                <a:latin typeface="Albertus" charset="0"/>
              </a:rPr>
              <a:t>They Are Proven To Help Prevent And Reverse Aging, Cardiovascular Disease, Type Ii Diabetes, Hypertension, Certain Cancers, Dementia, And Extend Your Health Span.</a:t>
            </a:r>
          </a:p>
          <a:p>
            <a:endParaRPr lang="en-US" dirty="0">
              <a:solidFill>
                <a:srgbClr val="0D0D0D"/>
              </a:solidFill>
            </a:endParaRPr>
          </a:p>
        </p:txBody>
      </p:sp>
      <p:sp>
        <p:nvSpPr>
          <p:cNvPr id="4" name="Title 4"/>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mtClean="0">
                <a:solidFill>
                  <a:srgbClr val="FF6600"/>
                </a:solidFill>
              </a:rPr>
              <a:t>SUPERFOODS</a:t>
            </a:r>
            <a:endParaRPr lang="en-US" dirty="0">
              <a:solidFill>
                <a:srgbClr val="FF6600"/>
              </a:solidFill>
            </a:endParaRPr>
          </a:p>
        </p:txBody>
      </p:sp>
    </p:spTree>
    <p:extLst>
      <p:ext uri="{BB962C8B-B14F-4D97-AF65-F5344CB8AC3E}">
        <p14:creationId xmlns:p14="http://schemas.microsoft.com/office/powerpoint/2010/main" val="171559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298" t="25644" r="7891"/>
          <a:stretch/>
        </p:blipFill>
        <p:spPr>
          <a:xfrm>
            <a:off x="6307667" y="1417638"/>
            <a:ext cx="2681111" cy="2350300"/>
          </a:xfrm>
          <a:prstGeom prst="rect">
            <a:avLst/>
          </a:prstGeom>
        </p:spPr>
      </p:pic>
      <p:sp>
        <p:nvSpPr>
          <p:cNvPr id="5" name="Title 4"/>
          <p:cNvSpPr>
            <a:spLocks noGrp="1"/>
          </p:cNvSpPr>
          <p:nvPr>
            <p:ph type="title"/>
          </p:nvPr>
        </p:nvSpPr>
        <p:spPr/>
        <p:txBody>
          <a:bodyPr/>
          <a:lstStyle/>
          <a:p>
            <a:r>
              <a:rPr lang="en-US" dirty="0" smtClean="0">
                <a:solidFill>
                  <a:schemeClr val="tx1">
                    <a:lumMod val="95000"/>
                    <a:lumOff val="5000"/>
                  </a:schemeClr>
                </a:solidFill>
              </a:rPr>
              <a:t>TOP</a:t>
            </a:r>
            <a:r>
              <a:rPr lang="en-US" dirty="0" smtClean="0">
                <a:solidFill>
                  <a:srgbClr val="FF6600"/>
                </a:solidFill>
              </a:rPr>
              <a:t> </a:t>
            </a:r>
            <a:r>
              <a:rPr lang="en-US" sz="5400" b="1" dirty="0" smtClean="0">
                <a:solidFill>
                  <a:srgbClr val="FF6600"/>
                </a:solidFill>
              </a:rPr>
              <a:t>15</a:t>
            </a:r>
            <a:r>
              <a:rPr lang="en-US" dirty="0" smtClean="0">
                <a:solidFill>
                  <a:srgbClr val="FF6600"/>
                </a:solidFill>
              </a:rPr>
              <a:t> </a:t>
            </a:r>
            <a:r>
              <a:rPr lang="en-US" dirty="0" smtClean="0">
                <a:solidFill>
                  <a:schemeClr val="tx1">
                    <a:lumMod val="95000"/>
                    <a:lumOff val="5000"/>
                  </a:schemeClr>
                </a:solidFill>
              </a:rPr>
              <a:t>SUPERFOODS</a:t>
            </a:r>
            <a:endParaRPr lang="en-US" dirty="0">
              <a:solidFill>
                <a:schemeClr val="tx1">
                  <a:lumMod val="95000"/>
                  <a:lumOff val="5000"/>
                </a:schemeClr>
              </a:solidFill>
            </a:endParaRPr>
          </a:p>
        </p:txBody>
      </p:sp>
      <p:sp>
        <p:nvSpPr>
          <p:cNvPr id="3" name="Content Placeholder 2"/>
          <p:cNvSpPr>
            <a:spLocks noGrp="1"/>
          </p:cNvSpPr>
          <p:nvPr>
            <p:ph idx="1"/>
          </p:nvPr>
        </p:nvSpPr>
        <p:spPr>
          <a:xfrm>
            <a:off x="457200" y="1697824"/>
            <a:ext cx="7872589" cy="3974842"/>
          </a:xfrm>
        </p:spPr>
        <p:txBody>
          <a:bodyPr>
            <a:noAutofit/>
          </a:bodyPr>
          <a:lstStyle/>
          <a:p>
            <a:pPr marL="0" indent="0">
              <a:buClr>
                <a:srgbClr val="FF6600"/>
              </a:buClr>
              <a:buNone/>
            </a:pPr>
            <a:r>
              <a:rPr lang="en-US" sz="2800" dirty="0" smtClean="0">
                <a:solidFill>
                  <a:srgbClr val="FF6600"/>
                </a:solidFill>
              </a:rPr>
              <a:t>BLUEBERRIES</a:t>
            </a:r>
          </a:p>
          <a:p>
            <a:pPr marL="0" indent="0">
              <a:buClr>
                <a:srgbClr val="DBC210"/>
              </a:buClr>
              <a:buNone/>
            </a:pPr>
            <a:endParaRPr lang="en-US" sz="1200" dirty="0" smtClean="0">
              <a:solidFill>
                <a:srgbClr val="FF6600"/>
              </a:solidFill>
            </a:endParaRPr>
          </a:p>
          <a:p>
            <a:pPr>
              <a:buClr>
                <a:srgbClr val="FF6600"/>
              </a:buClr>
              <a:buFont typeface="Wingdings" charset="2"/>
              <a:buChar char="ü"/>
            </a:pPr>
            <a:r>
              <a:rPr lang="en-US" sz="2800" dirty="0" smtClean="0">
                <a:solidFill>
                  <a:srgbClr val="0D0D0D"/>
                </a:solidFill>
              </a:rPr>
              <a:t>Incredibly High Levels Of Antioxidant Phytonutrients.	</a:t>
            </a:r>
          </a:p>
          <a:p>
            <a:pPr>
              <a:buClr>
                <a:srgbClr val="FF6600"/>
              </a:buClr>
              <a:buFont typeface="Wingdings" charset="2"/>
              <a:buChar char="ü"/>
            </a:pPr>
            <a:r>
              <a:rPr lang="en-US" sz="2800" dirty="0" smtClean="0">
                <a:solidFill>
                  <a:srgbClr val="0D0D0D"/>
                </a:solidFill>
              </a:rPr>
              <a:t>Help The Body Cells Communicate With Each Other More Efficiently, Prevent Mutations At The Cellular Level, Prevent The Proliferation Of Cancer Cells</a:t>
            </a:r>
          </a:p>
          <a:p>
            <a:pPr>
              <a:buClr>
                <a:srgbClr val="FF6600"/>
              </a:buClr>
              <a:buFont typeface="Wingdings" charset="2"/>
              <a:buChar char="ü"/>
            </a:pPr>
            <a:r>
              <a:rPr lang="en-US" sz="2800" dirty="0" smtClean="0">
                <a:solidFill>
                  <a:srgbClr val="0D0D0D"/>
                </a:solidFill>
              </a:rPr>
              <a:t>Recommended That 1 To 2 Cups Of Blueberries Should Be Consumed Daily To Obtain The Full Health Benefits Of This Amazing Fruit.</a:t>
            </a:r>
            <a:endParaRPr lang="en-US" sz="2800" dirty="0">
              <a:solidFill>
                <a:srgbClr val="0D0D0D"/>
              </a:solidFill>
            </a:endParaRPr>
          </a:p>
        </p:txBody>
      </p:sp>
    </p:spTree>
    <p:extLst>
      <p:ext uri="{BB962C8B-B14F-4D97-AF65-F5344CB8AC3E}">
        <p14:creationId xmlns:p14="http://schemas.microsoft.com/office/powerpoint/2010/main" val="32702662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881" t="6350" r="9785" b="6753"/>
          <a:stretch/>
        </p:blipFill>
        <p:spPr>
          <a:xfrm>
            <a:off x="6589888" y="1138273"/>
            <a:ext cx="2323925" cy="2492176"/>
          </a:xfrm>
          <a:prstGeom prst="rect">
            <a:avLst/>
          </a:prstGeom>
        </p:spPr>
      </p:pic>
      <p:sp>
        <p:nvSpPr>
          <p:cNvPr id="5" name="Title 4"/>
          <p:cNvSpPr>
            <a:spLocks noGrp="1"/>
          </p:cNvSpPr>
          <p:nvPr>
            <p:ph type="title"/>
          </p:nvPr>
        </p:nvSpPr>
        <p:spPr/>
        <p:txBody>
          <a:bodyPr/>
          <a:lstStyle/>
          <a:p>
            <a:r>
              <a:rPr lang="en-US" dirty="0">
                <a:solidFill>
                  <a:schemeClr val="tx1">
                    <a:lumMod val="95000"/>
                    <a:lumOff val="5000"/>
                  </a:schemeClr>
                </a:solidFill>
              </a:rPr>
              <a:t>TOP</a:t>
            </a:r>
            <a:r>
              <a:rPr lang="en-US" dirty="0">
                <a:solidFill>
                  <a:srgbClr val="FF6600"/>
                </a:solidFill>
              </a:rPr>
              <a:t> </a:t>
            </a:r>
            <a:r>
              <a:rPr lang="en-US" sz="5400" b="1" dirty="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p>
        </p:txBody>
      </p:sp>
      <p:sp>
        <p:nvSpPr>
          <p:cNvPr id="3" name="Content Placeholder 2"/>
          <p:cNvSpPr>
            <a:spLocks noGrp="1"/>
          </p:cNvSpPr>
          <p:nvPr>
            <p:ph idx="1"/>
          </p:nvPr>
        </p:nvSpPr>
        <p:spPr>
          <a:xfrm>
            <a:off x="507646" y="1931457"/>
            <a:ext cx="6816021" cy="3670767"/>
          </a:xfrm>
        </p:spPr>
        <p:txBody>
          <a:bodyPr>
            <a:normAutofit fontScale="92500" lnSpcReduction="10000"/>
          </a:bodyPr>
          <a:lstStyle/>
          <a:p>
            <a:pPr marL="0" indent="0">
              <a:buClr>
                <a:srgbClr val="DBC210"/>
              </a:buClr>
              <a:buNone/>
            </a:pPr>
            <a:r>
              <a:rPr lang="en-US" sz="2800" dirty="0" smtClean="0">
                <a:solidFill>
                  <a:srgbClr val="FF6600"/>
                </a:solidFill>
              </a:rPr>
              <a:t>BROCCOLI</a:t>
            </a:r>
          </a:p>
          <a:p>
            <a:pPr marL="0" indent="0">
              <a:buClr>
                <a:srgbClr val="DBC210"/>
              </a:buClr>
              <a:buNone/>
            </a:pPr>
            <a:endParaRPr lang="en-US" sz="1300" dirty="0" smtClean="0">
              <a:solidFill>
                <a:srgbClr val="FF6600"/>
              </a:solidFill>
            </a:endParaRPr>
          </a:p>
          <a:p>
            <a:pPr marL="0" indent="0">
              <a:buClr>
                <a:srgbClr val="DBC210"/>
              </a:buClr>
              <a:buNone/>
            </a:pPr>
            <a:r>
              <a:rPr lang="en-US" sz="3000" dirty="0" smtClean="0">
                <a:solidFill>
                  <a:srgbClr val="0D0D0D"/>
                </a:solidFill>
              </a:rPr>
              <a:t>A Researcher At Johns Hopkins University Announced The Discovery Of A Compound Found In Broccoli That Not Only </a:t>
            </a:r>
            <a:r>
              <a:rPr lang="en-US" sz="3000" dirty="0" smtClean="0">
                <a:solidFill>
                  <a:srgbClr val="FF6600"/>
                </a:solidFill>
              </a:rPr>
              <a:t>Prevented The Development Of Tumors By 60% </a:t>
            </a:r>
            <a:r>
              <a:rPr lang="en-US" sz="3000" dirty="0" smtClean="0">
                <a:solidFill>
                  <a:srgbClr val="0D0D0D"/>
                </a:solidFill>
              </a:rPr>
              <a:t>In The Studied Group, It Also Reduced The Size Of Tumors That Did Develop By 75%.	</a:t>
            </a:r>
          </a:p>
          <a:p>
            <a:pPr marL="0" indent="0">
              <a:buClr>
                <a:srgbClr val="DBC210"/>
              </a:buClr>
              <a:buNone/>
            </a:pPr>
            <a:endParaRPr lang="en-US" sz="1200" dirty="0" smtClean="0">
              <a:solidFill>
                <a:srgbClr val="0D0D0D"/>
              </a:solidFill>
            </a:endParaRPr>
          </a:p>
          <a:p>
            <a:pPr marL="0" indent="0">
              <a:buClr>
                <a:srgbClr val="DBC210"/>
              </a:buClr>
              <a:buNone/>
            </a:pPr>
            <a:r>
              <a:rPr lang="en-US" sz="1200" dirty="0" smtClean="0">
                <a:solidFill>
                  <a:srgbClr val="0D0D0D"/>
                </a:solidFill>
              </a:rPr>
              <a:t>Ref:  Dr. Pratt- </a:t>
            </a:r>
            <a:r>
              <a:rPr lang="en-US" sz="1200" dirty="0" err="1" smtClean="0">
                <a:solidFill>
                  <a:srgbClr val="0D0D0D"/>
                </a:solidFill>
              </a:rPr>
              <a:t>Superfood</a:t>
            </a:r>
            <a:r>
              <a:rPr lang="en-US" sz="1200" dirty="0" smtClean="0">
                <a:solidFill>
                  <a:srgbClr val="0D0D0D"/>
                </a:solidFill>
              </a:rPr>
              <a:t> Rx</a:t>
            </a:r>
            <a:endParaRPr lang="en-US" sz="1200" dirty="0">
              <a:solidFill>
                <a:srgbClr val="0D0D0D"/>
              </a:solidFill>
            </a:endParaRPr>
          </a:p>
        </p:txBody>
      </p:sp>
    </p:spTree>
    <p:extLst>
      <p:ext uri="{BB962C8B-B14F-4D97-AF65-F5344CB8AC3E}">
        <p14:creationId xmlns:p14="http://schemas.microsoft.com/office/powerpoint/2010/main" val="2100719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813100">
            <a:off x="5543359" y="756906"/>
            <a:ext cx="3393961" cy="2167328"/>
          </a:xfrm>
          <a:prstGeom prst="rect">
            <a:avLst/>
          </a:prstGeom>
        </p:spPr>
      </p:pic>
      <p:sp>
        <p:nvSpPr>
          <p:cNvPr id="5" name="Title 4"/>
          <p:cNvSpPr>
            <a:spLocks noGrp="1"/>
          </p:cNvSpPr>
          <p:nvPr>
            <p:ph type="title"/>
          </p:nvPr>
        </p:nvSpPr>
        <p:spPr/>
        <p:txBody>
          <a:bodyPr/>
          <a:lstStyle/>
          <a:p>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p>
        </p:txBody>
      </p:sp>
      <p:sp>
        <p:nvSpPr>
          <p:cNvPr id="3" name="Content Placeholder 2"/>
          <p:cNvSpPr>
            <a:spLocks noGrp="1"/>
          </p:cNvSpPr>
          <p:nvPr>
            <p:ph idx="1"/>
          </p:nvPr>
        </p:nvSpPr>
        <p:spPr>
          <a:xfrm>
            <a:off x="507645" y="1975554"/>
            <a:ext cx="8179155" cy="4459111"/>
          </a:xfrm>
        </p:spPr>
        <p:txBody>
          <a:bodyPr>
            <a:noAutofit/>
          </a:bodyPr>
          <a:lstStyle/>
          <a:p>
            <a:pPr marL="0" indent="0">
              <a:buClr>
                <a:srgbClr val="FF6600"/>
              </a:buClr>
              <a:buNone/>
            </a:pPr>
            <a:r>
              <a:rPr lang="en-US" sz="2800" dirty="0" smtClean="0">
                <a:solidFill>
                  <a:srgbClr val="FF6600"/>
                </a:solidFill>
              </a:rPr>
              <a:t>GOJI BERRIES</a:t>
            </a:r>
          </a:p>
          <a:p>
            <a:pPr marL="0" indent="0">
              <a:buNone/>
            </a:pPr>
            <a:endParaRPr lang="en-US" sz="2400" dirty="0" smtClean="0"/>
          </a:p>
          <a:p>
            <a:r>
              <a:rPr lang="en-US" sz="2400" dirty="0" smtClean="0"/>
              <a:t>This </a:t>
            </a:r>
            <a:r>
              <a:rPr lang="en-US" sz="2400" dirty="0" err="1"/>
              <a:t>S</a:t>
            </a:r>
            <a:r>
              <a:rPr lang="en-US" sz="2400" dirty="0" err="1" smtClean="0"/>
              <a:t>uperfood</a:t>
            </a:r>
            <a:r>
              <a:rPr lang="en-US" sz="2400" dirty="0" smtClean="0"/>
              <a:t> </a:t>
            </a:r>
            <a:r>
              <a:rPr lang="en-US" sz="2400" dirty="0"/>
              <a:t>contains 18 kinds of amino acids, all </a:t>
            </a:r>
            <a:r>
              <a:rPr lang="en-US" sz="2400" dirty="0" smtClean="0"/>
              <a:t>8 essential </a:t>
            </a:r>
            <a:r>
              <a:rPr lang="en-US" sz="2400" dirty="0"/>
              <a:t>amino </a:t>
            </a:r>
            <a:r>
              <a:rPr lang="en-US" sz="2400" dirty="0" smtClean="0"/>
              <a:t>acids </a:t>
            </a:r>
          </a:p>
          <a:p>
            <a:r>
              <a:rPr lang="en-US" sz="2400" dirty="0" smtClean="0"/>
              <a:t>up </a:t>
            </a:r>
            <a:r>
              <a:rPr lang="en-US" sz="2400" dirty="0"/>
              <a:t>to 21 trace </a:t>
            </a:r>
            <a:r>
              <a:rPr lang="en-US" sz="2400" dirty="0" smtClean="0"/>
              <a:t>minerals</a:t>
            </a:r>
          </a:p>
          <a:p>
            <a:r>
              <a:rPr lang="en-US" sz="2400" dirty="0" smtClean="0"/>
              <a:t>high </a:t>
            </a:r>
            <a:r>
              <a:rPr lang="en-US" sz="2400" dirty="0"/>
              <a:t>amounts of antioxidants, iron, polysaccharides, B &amp; E vitamins, and many other nutrients.</a:t>
            </a:r>
            <a:endParaRPr lang="en-US" sz="2400" dirty="0">
              <a:solidFill>
                <a:srgbClr val="0D0D0D"/>
              </a:solidFill>
            </a:endParaRPr>
          </a:p>
        </p:txBody>
      </p:sp>
    </p:spTree>
    <p:extLst>
      <p:ext uri="{BB962C8B-B14F-4D97-AF65-F5344CB8AC3E}">
        <p14:creationId xmlns:p14="http://schemas.microsoft.com/office/powerpoint/2010/main" val="36341510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98497">
            <a:off x="5017911" y="965905"/>
            <a:ext cx="3708400" cy="2019300"/>
          </a:xfrm>
          <a:prstGeom prst="rect">
            <a:avLst/>
          </a:prstGeom>
        </p:spPr>
      </p:pic>
      <p:sp>
        <p:nvSpPr>
          <p:cNvPr id="5" name="Title 4"/>
          <p:cNvSpPr>
            <a:spLocks noGrp="1"/>
          </p:cNvSpPr>
          <p:nvPr>
            <p:ph type="title"/>
          </p:nvPr>
        </p:nvSpPr>
        <p:spPr/>
        <p:txBody>
          <a:bodyPr/>
          <a:lstStyle/>
          <a:p>
            <a:r>
              <a:rPr lang="en-US" dirty="0">
                <a:solidFill>
                  <a:schemeClr val="tx1">
                    <a:lumMod val="95000"/>
                    <a:lumOff val="5000"/>
                  </a:schemeClr>
                </a:solidFill>
              </a:rPr>
              <a:t>TOP</a:t>
            </a:r>
            <a:r>
              <a:rPr lang="en-US" dirty="0">
                <a:solidFill>
                  <a:srgbClr val="FF6600"/>
                </a:solidFill>
              </a:rPr>
              <a:t> </a:t>
            </a:r>
            <a:r>
              <a:rPr lang="en-US" sz="5400" b="1" dirty="0" smtClean="0">
                <a:solidFill>
                  <a:srgbClr val="FF6600"/>
                </a:solidFill>
              </a:rPr>
              <a:t>15</a:t>
            </a:r>
            <a:r>
              <a:rPr lang="en-US" dirty="0" smtClean="0">
                <a:solidFill>
                  <a:srgbClr val="FF6600"/>
                </a:solidFill>
              </a:rPr>
              <a:t> </a:t>
            </a:r>
            <a:r>
              <a:rPr lang="en-US" dirty="0">
                <a:solidFill>
                  <a:schemeClr val="tx1">
                    <a:lumMod val="95000"/>
                    <a:lumOff val="5000"/>
                  </a:schemeClr>
                </a:solidFill>
              </a:rPr>
              <a:t>SUPERFOODS</a:t>
            </a:r>
            <a:endParaRPr lang="en-US" dirty="0"/>
          </a:p>
        </p:txBody>
      </p:sp>
      <p:sp>
        <p:nvSpPr>
          <p:cNvPr id="3" name="Content Placeholder 2"/>
          <p:cNvSpPr>
            <a:spLocks noGrp="1"/>
          </p:cNvSpPr>
          <p:nvPr>
            <p:ph idx="1"/>
          </p:nvPr>
        </p:nvSpPr>
        <p:spPr>
          <a:xfrm>
            <a:off x="507645" y="1975554"/>
            <a:ext cx="8179155" cy="4459111"/>
          </a:xfrm>
        </p:spPr>
        <p:txBody>
          <a:bodyPr>
            <a:noAutofit/>
          </a:bodyPr>
          <a:lstStyle/>
          <a:p>
            <a:pPr marL="0" indent="0">
              <a:buClr>
                <a:srgbClr val="FF6600"/>
              </a:buClr>
              <a:buNone/>
            </a:pPr>
            <a:r>
              <a:rPr lang="en-US" sz="2800" dirty="0" smtClean="0">
                <a:solidFill>
                  <a:srgbClr val="FF6600"/>
                </a:solidFill>
              </a:rPr>
              <a:t>MACA</a:t>
            </a:r>
            <a:endParaRPr lang="en-US" sz="2800" dirty="0" smtClean="0">
              <a:solidFill>
                <a:srgbClr val="FF6600"/>
              </a:solidFill>
            </a:endParaRPr>
          </a:p>
          <a:p>
            <a:pPr marL="0" indent="0">
              <a:buNone/>
            </a:pPr>
            <a:endParaRPr lang="en-US" sz="2400" dirty="0" smtClean="0"/>
          </a:p>
          <a:p>
            <a:pPr>
              <a:buClr>
                <a:srgbClr val="FF6600"/>
              </a:buClr>
              <a:buFont typeface="Wingdings" charset="2"/>
              <a:buChar char="ü"/>
            </a:pPr>
            <a:r>
              <a:rPr lang="en-US" sz="2400" dirty="0" smtClean="0"/>
              <a:t>A </a:t>
            </a:r>
            <a:r>
              <a:rPr lang="en-US" sz="2400" dirty="0"/>
              <a:t>staple in the Peruvian Andes for thousands of </a:t>
            </a:r>
            <a:r>
              <a:rPr lang="en-US" sz="2400" dirty="0" smtClean="0"/>
              <a:t>years</a:t>
            </a:r>
          </a:p>
          <a:p>
            <a:pPr>
              <a:buClr>
                <a:srgbClr val="FF6600"/>
              </a:buClr>
              <a:buFont typeface="Wingdings" charset="2"/>
              <a:buChar char="ü"/>
            </a:pPr>
            <a:r>
              <a:rPr lang="en-US" sz="2400" dirty="0" smtClean="0"/>
              <a:t>increases </a:t>
            </a:r>
            <a:r>
              <a:rPr lang="en-US" sz="2400" dirty="0"/>
              <a:t>energy, endurance, strength, and libido. </a:t>
            </a:r>
            <a:endParaRPr lang="en-US" sz="2400" dirty="0" smtClean="0"/>
          </a:p>
          <a:p>
            <a:pPr>
              <a:buClr>
                <a:srgbClr val="FF6600"/>
              </a:buClr>
              <a:buFont typeface="Wingdings" charset="2"/>
              <a:buChar char="ü"/>
            </a:pPr>
            <a:r>
              <a:rPr lang="en-US" sz="2400" dirty="0" smtClean="0"/>
              <a:t>Dried </a:t>
            </a:r>
            <a:r>
              <a:rPr lang="en-US" sz="2400" dirty="0" err="1"/>
              <a:t>maca</a:t>
            </a:r>
            <a:r>
              <a:rPr lang="en-US" sz="2400" dirty="0"/>
              <a:t> powder contains more than 10% </a:t>
            </a:r>
            <a:r>
              <a:rPr lang="en-US" sz="2400" dirty="0" smtClean="0"/>
              <a:t>protein</a:t>
            </a:r>
          </a:p>
          <a:p>
            <a:pPr>
              <a:buClr>
                <a:srgbClr val="FF6600"/>
              </a:buClr>
              <a:buFont typeface="Wingdings" charset="2"/>
              <a:buChar char="ü"/>
            </a:pPr>
            <a:r>
              <a:rPr lang="en-US" sz="2400" dirty="0" smtClean="0"/>
              <a:t>nearly </a:t>
            </a:r>
            <a:r>
              <a:rPr lang="en-US" sz="2400" dirty="0"/>
              <a:t>20 amino </a:t>
            </a:r>
            <a:r>
              <a:rPr lang="en-US" sz="2400" dirty="0" smtClean="0"/>
              <a:t>acids &amp; 7 </a:t>
            </a:r>
            <a:r>
              <a:rPr lang="en-US" sz="2400" dirty="0"/>
              <a:t>essential amino acids. </a:t>
            </a:r>
            <a:endParaRPr lang="en-US" sz="2400" dirty="0" smtClean="0"/>
          </a:p>
          <a:p>
            <a:pPr>
              <a:buClr>
                <a:srgbClr val="FF6600"/>
              </a:buClr>
              <a:buFont typeface="Wingdings" charset="2"/>
              <a:buChar char="ü"/>
            </a:pPr>
            <a:r>
              <a:rPr lang="en-US" sz="2400" dirty="0" smtClean="0"/>
              <a:t>As </a:t>
            </a:r>
            <a:r>
              <a:rPr lang="en-US" sz="2400" dirty="0"/>
              <a:t>a root crop, </a:t>
            </a:r>
            <a:r>
              <a:rPr lang="en-US" sz="2400" dirty="0" err="1"/>
              <a:t>maca</a:t>
            </a:r>
            <a:r>
              <a:rPr lang="en-US" sz="2400" dirty="0"/>
              <a:t> contains five times more protein than a potato and four times more fiber.</a:t>
            </a:r>
            <a:endParaRPr lang="en-US" sz="2400" dirty="0">
              <a:solidFill>
                <a:srgbClr val="0D0D0D"/>
              </a:solidFill>
            </a:endParaRPr>
          </a:p>
        </p:txBody>
      </p:sp>
    </p:spTree>
    <p:extLst>
      <p:ext uri="{BB962C8B-B14F-4D97-AF65-F5344CB8AC3E}">
        <p14:creationId xmlns:p14="http://schemas.microsoft.com/office/powerpoint/2010/main" val="17089779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ower Talk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 Talks.thmx</Template>
  <TotalTime>477</TotalTime>
  <Words>1934</Words>
  <Application>Microsoft Macintosh PowerPoint</Application>
  <PresentationFormat>On-screen Show (4:3)</PresentationFormat>
  <Paragraphs>244</Paragraphs>
  <Slides>27</Slides>
  <Notes>21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Power Talks</vt:lpstr>
      <vt:lpstr>PowerPoint Presentation</vt:lpstr>
      <vt:lpstr>SUPER LIVING WITH SUPERFOODS</vt:lpstr>
      <vt:lpstr>SUPERFOODS</vt:lpstr>
      <vt:lpstr>SUPERFOODS</vt:lpstr>
      <vt:lpstr>PowerPoint Presentation</vt:lpstr>
      <vt:lpstr>TOP 15 SUPERFOODS</vt:lpstr>
      <vt:lpstr>TOP 15 SUPERFOODS</vt:lpstr>
      <vt:lpstr>TOP 15 SUPERFOODS</vt:lpstr>
      <vt:lpstr>TOP 15 SUPERFOODS</vt:lpstr>
      <vt:lpstr>TOP 15 SUPERFOODS</vt:lpstr>
      <vt:lpstr>TOP 15 SUPERFOODS</vt:lpstr>
      <vt:lpstr>TOP 15 SUPERFOODS</vt:lpstr>
      <vt:lpstr> TOP 15 SUPERFOODS</vt:lpstr>
      <vt:lpstr>TOP 15 SUPERFOODS</vt:lpstr>
      <vt:lpstr> TOP 15 SUPERFOODS</vt:lpstr>
      <vt:lpstr> TOP 15 SUPERFOODS</vt:lpstr>
      <vt:lpstr> TOP 15 SUPERFOODS</vt:lpstr>
      <vt:lpstr> TOP 15 SUPERFOODS</vt:lpstr>
      <vt:lpstr> TOP 15 SUPERFOODS</vt:lpstr>
      <vt:lpstr>TOP 15 SUPERFOODS</vt:lpstr>
      <vt:lpstr>  “SO-CALLED” SUPERFOODS THAT SHOULD BE AVOIDED</vt:lpstr>
      <vt:lpstr> “SO-CALLED” SUPERFOODS THAT SHOULD BE AVOIDED</vt:lpstr>
      <vt:lpstr> “SO-CALLED” SUPERFOODS THAT SHOULD BE AVOIDED</vt:lpstr>
      <vt:lpstr> “SO-CALLED” SUPERFOODS THAT SHOULD BE AVOIDED</vt:lpstr>
      <vt:lpstr>JUICE?</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SKINNY Behind SUPERFOODS</dc:title>
  <dc:creator>Che Van</dc:creator>
  <cp:lastModifiedBy>Che Van</cp:lastModifiedBy>
  <cp:revision>45</cp:revision>
  <dcterms:created xsi:type="dcterms:W3CDTF">2013-10-23T21:31:52Z</dcterms:created>
  <dcterms:modified xsi:type="dcterms:W3CDTF">2015-11-22T18:19:03Z</dcterms:modified>
</cp:coreProperties>
</file>