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jpg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8" r:id="rId4"/>
    <p:sldId id="269" r:id="rId5"/>
    <p:sldId id="270" r:id="rId6"/>
    <p:sldId id="271" r:id="rId7"/>
    <p:sldId id="262" r:id="rId8"/>
    <p:sldId id="263" r:id="rId9"/>
    <p:sldId id="264" r:id="rId10"/>
    <p:sldId id="265" r:id="rId11"/>
    <p:sldId id="266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88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A501D-48E0-8243-8CB7-5FB7942617E3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BB72F-E152-B443-8B1F-252E1653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8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8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938EEB2-06AE-4D7B-9028-91A55EDE297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46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+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60841" y="1382716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4692" y="1382716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48540" y="1382716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42386" y="1382716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36237" y="1382716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60841" y="3254263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54692" y="3254258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48540" y="3254258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242386" y="3254258"/>
            <a:ext cx="1706563" cy="170656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36237" y="3254258"/>
            <a:ext cx="1706563" cy="1706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643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2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6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5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64F3-74BC-2848-8CF0-7E570D5FE5B7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F608-6617-3245-813B-97474111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g"/><Relationship Id="rId12" Type="http://schemas.openxmlformats.org/officeDocument/2006/relationships/image" Target="../media/image22.png"/><Relationship Id="rId13" Type="http://schemas.openxmlformats.org/officeDocument/2006/relationships/image" Target="../media/image23.jpg"/><Relationship Id="rId14" Type="http://schemas.openxmlformats.org/officeDocument/2006/relationships/image" Target="../media/image24.png"/><Relationship Id="rId15" Type="http://schemas.openxmlformats.org/officeDocument/2006/relationships/image" Target="../media/image25.jpeg"/><Relationship Id="rId16" Type="http://schemas.openxmlformats.org/officeDocument/2006/relationships/image" Target="../media/image26.jpg"/><Relationship Id="rId17" Type="http://schemas.openxmlformats.org/officeDocument/2006/relationships/image" Target="../media/image27.png"/><Relationship Id="rId18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microsoft.com/office/2007/relationships/hdphoto" Target="../media/hdphoto1.wdp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1.jpg"/><Relationship Id="rId2" Type="http://schemas.openxmlformats.org/officeDocument/2006/relationships/video" Target="../media/media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iroSush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>
          <a:xfrm>
            <a:off x="-119666" y="7253"/>
            <a:ext cx="12431331" cy="72009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145" y="2778564"/>
            <a:ext cx="4329507" cy="176312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Serve Humanity</a:t>
            </a:r>
          </a:p>
        </p:txBody>
      </p:sp>
    </p:spTree>
    <p:extLst>
      <p:ext uri="{BB962C8B-B14F-4D97-AF65-F5344CB8AC3E}">
        <p14:creationId xmlns:p14="http://schemas.microsoft.com/office/powerpoint/2010/main" val="290291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993" y="1674178"/>
            <a:ext cx="8295275" cy="3509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Step 1 </a:t>
            </a:r>
            <a:r>
              <a:rPr lang="mr-IN" b="1" dirty="0">
                <a:solidFill>
                  <a:srgbClr val="FF6600"/>
                </a:solidFill>
              </a:rPr>
              <a:t>–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282828"/>
                </a:solidFill>
              </a:rPr>
              <a:t>Filming Strategies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82828"/>
                </a:solidFill>
              </a:rPr>
              <a:t>                Set time to Film  (Weekly/ Monthly)</a:t>
            </a:r>
          </a:p>
          <a:p>
            <a:pPr marL="0" indent="0">
              <a:buNone/>
            </a:pPr>
            <a:endParaRPr lang="en-US" b="1" dirty="0">
              <a:solidFill>
                <a:srgbClr val="282828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Step 2 </a:t>
            </a:r>
            <a:r>
              <a:rPr lang="mr-IN" b="1" dirty="0">
                <a:solidFill>
                  <a:srgbClr val="FF6600"/>
                </a:solidFill>
              </a:rPr>
              <a:t>–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282828"/>
                </a:solidFill>
              </a:rPr>
              <a:t>Editing + Posting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82828"/>
                </a:solidFill>
              </a:rPr>
              <a:t>                Set time or outsource (Upwork/Fiverr)</a:t>
            </a:r>
          </a:p>
          <a:p>
            <a:pPr marL="0" indent="0">
              <a:buNone/>
            </a:pPr>
            <a:endParaRPr lang="en-US" b="1" dirty="0">
              <a:solidFill>
                <a:srgbClr val="282828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Step 3 </a:t>
            </a:r>
            <a:r>
              <a:rPr lang="mr-IN" b="1" dirty="0">
                <a:solidFill>
                  <a:srgbClr val="FF6600"/>
                </a:solidFill>
              </a:rPr>
              <a:t>–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282828"/>
                </a:solidFill>
              </a:rPr>
              <a:t>Broadcast on all Channels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82828"/>
                </a:solidFill>
              </a:rPr>
              <a:t>               Hootsuite/Buffer/</a:t>
            </a:r>
            <a:r>
              <a:rPr lang="en-US" b="1" dirty="0" err="1">
                <a:solidFill>
                  <a:srgbClr val="282828"/>
                </a:solidFill>
              </a:rPr>
              <a:t>MeetEdgar</a:t>
            </a:r>
            <a:endParaRPr lang="en-US" b="1" dirty="0">
              <a:solidFill>
                <a:srgbClr val="282828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690ED61-C352-4B2E-9980-4C6C6DD6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5" y="178352"/>
            <a:ext cx="12156636" cy="1088418"/>
          </a:xfrm>
        </p:spPr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>DOMINATING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357932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ingg logo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672" y="3952408"/>
            <a:ext cx="1113125" cy="14841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51773" y="958237"/>
            <a:ext cx="2932252" cy="1730501"/>
          </a:xfrm>
          <a:prstGeom prst="rect">
            <a:avLst/>
          </a:prstGeom>
          <a:noFill/>
          <a:ln w="76200" cmpd="sng">
            <a:solidFill>
              <a:srgbClr val="FF0000"/>
            </a:solidFill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>
              <a:ln>
                <a:solidFill>
                  <a:srgbClr val="FF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Picture 12" descr="webs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028" y="-4598"/>
            <a:ext cx="1174655" cy="1690018"/>
          </a:xfrm>
          <a:prstGeom prst="rect">
            <a:avLst/>
          </a:prstGeom>
        </p:spPr>
      </p:pic>
      <p:pic>
        <p:nvPicPr>
          <p:cNvPr id="2" name="Picture 4" descr="https://encrypted-tbn3.gstatic.com/images?q=tbn:ANd9GcSTgAask0IKFKHxpSC7R-TwNdP-nNTcTHXDr8SJWy71GcCIGcqJm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448" y="1823524"/>
            <a:ext cx="1212963" cy="67552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097" y="3588169"/>
            <a:ext cx="1099703" cy="1099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794" y="3588166"/>
            <a:ext cx="996257" cy="959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11759" t="18430" r="8599" b="28247"/>
          <a:stretch/>
        </p:blipFill>
        <p:spPr>
          <a:xfrm>
            <a:off x="3287031" y="5787823"/>
            <a:ext cx="992980" cy="66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521" y="5787820"/>
            <a:ext cx="757979" cy="720106"/>
          </a:xfrm>
          <a:prstGeom prst="rect">
            <a:avLst/>
          </a:prstGeom>
        </p:spPr>
      </p:pic>
      <p:pic>
        <p:nvPicPr>
          <p:cNvPr id="7" name="Picture 6" descr="i-phone.jpe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6" t="7072" r="26958"/>
          <a:stretch/>
        </p:blipFill>
        <p:spPr>
          <a:xfrm>
            <a:off x="2811401" y="1432338"/>
            <a:ext cx="503651" cy="120584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557481" y="3432370"/>
            <a:ext cx="0" cy="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 descr="facebook-ads (1)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74" y="5787822"/>
            <a:ext cx="721271" cy="769003"/>
          </a:xfrm>
          <a:prstGeom prst="rect">
            <a:avLst/>
          </a:prstGeom>
        </p:spPr>
      </p:pic>
      <p:pic>
        <p:nvPicPr>
          <p:cNvPr id="23" name="Picture 22" descr="Instagram 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229" y="3359536"/>
            <a:ext cx="892435" cy="857776"/>
          </a:xfrm>
          <a:prstGeom prst="rect">
            <a:avLst/>
          </a:prstGeom>
        </p:spPr>
      </p:pic>
      <p:pic>
        <p:nvPicPr>
          <p:cNvPr id="24" name="Picture 23" descr="FB Messenger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3" r="6563" b="17413"/>
          <a:stretch/>
        </p:blipFill>
        <p:spPr>
          <a:xfrm>
            <a:off x="6462938" y="5677928"/>
            <a:ext cx="892455" cy="839678"/>
          </a:xfrm>
          <a:prstGeom prst="rect">
            <a:avLst/>
          </a:prstGeom>
        </p:spPr>
      </p:pic>
      <p:pic>
        <p:nvPicPr>
          <p:cNvPr id="8" name="Picture 7" descr="Screen Shot 2018-04-23 at 7.02.38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03" y="1573277"/>
            <a:ext cx="357659" cy="96854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800000">
            <a:off x="5853324" y="3980769"/>
            <a:ext cx="609615" cy="348078"/>
          </a:xfrm>
          <a:prstGeom prst="leftArrow">
            <a:avLst/>
          </a:prstGeom>
          <a:solidFill>
            <a:srgbClr val="FF0000"/>
          </a:solidFill>
          <a:ln w="3175"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Picture 13" descr="email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41" y="3980771"/>
            <a:ext cx="976416" cy="963579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2189955">
            <a:off x="2583446" y="4918050"/>
            <a:ext cx="702759" cy="312689"/>
          </a:xfrm>
          <a:prstGeom prst="leftArrow">
            <a:avLst>
              <a:gd name="adj1" fmla="val 51735"/>
              <a:gd name="adj2" fmla="val 50000"/>
            </a:avLst>
          </a:prstGeom>
          <a:solidFill>
            <a:srgbClr val="FF0000"/>
          </a:solidFill>
          <a:ln w="3175"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7" name="Picture 16" descr="hootsuite-logo 2.jp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t="2074" r="10790"/>
          <a:stretch/>
        </p:blipFill>
        <p:spPr>
          <a:xfrm>
            <a:off x="8871793" y="1255196"/>
            <a:ext cx="1544401" cy="717630"/>
          </a:xfrm>
          <a:prstGeom prst="rect">
            <a:avLst/>
          </a:prstGeom>
        </p:spPr>
      </p:pic>
      <p:pic>
        <p:nvPicPr>
          <p:cNvPr id="19" name="Picture 18" descr="clickfunnels-log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961" y="-2144859"/>
            <a:ext cx="1683923" cy="1781928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032296" y="219941"/>
            <a:ext cx="7695939" cy="1088418"/>
          </a:xfrm>
          <a:prstGeom prst="rect">
            <a:avLst/>
          </a:prstGeom>
        </p:spPr>
        <p:txBody>
          <a:bodyPr lIns="38405" tIns="19202" rIns="38405" bIns="19202">
            <a:normAutofit/>
          </a:bodyPr>
          <a:lstStyle>
            <a:lvl1pPr marL="0" marR="0" indent="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1pPr>
            <a:lvl2pPr marL="0" marR="0" indent="228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2pPr>
            <a:lvl3pPr marL="0" marR="0" indent="457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3pPr>
            <a:lvl4pPr marL="0" marR="0" indent="685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4pPr>
            <a:lvl5pPr marL="0" marR="0" indent="9144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5pPr>
            <a:lvl6pPr marL="0" marR="0" indent="11430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6pPr>
            <a:lvl7pPr marL="0" marR="0" indent="13716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7pPr>
            <a:lvl8pPr marL="0" marR="0" indent="16002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8pPr>
            <a:lvl9pPr marL="0" marR="0" indent="1828800" algn="l" defTabSz="8255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1" i="0" u="none" strike="noStrike" cap="none" spc="0" baseline="0">
                <a:ln>
                  <a:noFill/>
                </a:ln>
                <a:solidFill>
                  <a:srgbClr val="282828"/>
                </a:solidFill>
                <a:uFillTx/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3000" dirty="0">
                <a:latin typeface="Arial"/>
                <a:cs typeface="Arial"/>
              </a:rPr>
              <a:t>         </a:t>
            </a:r>
            <a:r>
              <a:rPr lang="en-US" sz="3000" dirty="0">
                <a:solidFill>
                  <a:srgbClr val="FF6600"/>
                </a:solidFill>
                <a:latin typeface="Arial"/>
                <a:cs typeface="Arial"/>
              </a:rPr>
              <a:t>DOMINATING THE CONVERSATION</a:t>
            </a:r>
          </a:p>
        </p:txBody>
      </p:sp>
      <p:sp>
        <p:nvSpPr>
          <p:cNvPr id="31" name="Left Arrow 30"/>
          <p:cNvSpPr/>
          <p:nvPr/>
        </p:nvSpPr>
        <p:spPr>
          <a:xfrm rot="10800000">
            <a:off x="8051176" y="3980769"/>
            <a:ext cx="589027" cy="333234"/>
          </a:xfrm>
          <a:prstGeom prst="leftArrow">
            <a:avLst/>
          </a:prstGeom>
          <a:solidFill>
            <a:srgbClr val="FF0000"/>
          </a:solidFill>
          <a:ln w="3175"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Left Bracket 36"/>
          <p:cNvSpPr/>
          <p:nvPr/>
        </p:nvSpPr>
        <p:spPr>
          <a:xfrm rot="5400000">
            <a:off x="5105252" y="3703555"/>
            <a:ext cx="431923" cy="4068361"/>
          </a:xfrm>
          <a:prstGeom prst="leftBracket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404" tIns="19202" rIns="38404" bIns="19202" numCol="1" spcCol="16002" rtlCol="0" anchor="t">
            <a:noAutofit/>
          </a:bodyPr>
          <a:lstStyle/>
          <a:p>
            <a:pPr defTabSz="384048" latinLnBrk="1" hangingPunct="0"/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 rot="16200000">
            <a:off x="4964463" y="4968361"/>
            <a:ext cx="688085" cy="225132"/>
          </a:xfrm>
          <a:prstGeom prst="leftArrow">
            <a:avLst/>
          </a:prstGeom>
          <a:solidFill>
            <a:srgbClr val="FF0000"/>
          </a:solidFill>
          <a:ln w="3175"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9" name="Left Bracket 38"/>
          <p:cNvSpPr/>
          <p:nvPr/>
        </p:nvSpPr>
        <p:spPr>
          <a:xfrm>
            <a:off x="9001258" y="3054723"/>
            <a:ext cx="323943" cy="2370249"/>
          </a:xfrm>
          <a:prstGeom prst="leftBracket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404" tIns="19202" rIns="38404" bIns="19202" numCol="1" spcCol="16002" rtlCol="0" anchor="t">
            <a:noAutofit/>
          </a:bodyPr>
          <a:lstStyle/>
          <a:p>
            <a:pPr defTabSz="384048" latinLnBrk="1" hangingPunct="0"/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0" name="Left Arrow 39"/>
          <p:cNvSpPr/>
          <p:nvPr/>
        </p:nvSpPr>
        <p:spPr>
          <a:xfrm rot="16200000">
            <a:off x="4964463" y="3058991"/>
            <a:ext cx="688085" cy="225132"/>
          </a:xfrm>
          <a:prstGeom prst="leftArrow">
            <a:avLst/>
          </a:prstGeom>
          <a:solidFill>
            <a:srgbClr val="FF0000"/>
          </a:solidFill>
          <a:ln w="3175"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Left Arrow 40"/>
          <p:cNvSpPr/>
          <p:nvPr/>
        </p:nvSpPr>
        <p:spPr>
          <a:xfrm rot="5400000">
            <a:off x="9253159" y="2342010"/>
            <a:ext cx="785368" cy="249925"/>
          </a:xfrm>
          <a:prstGeom prst="leftArrow">
            <a:avLst/>
          </a:prstGeom>
          <a:solidFill>
            <a:srgbClr val="FF0000"/>
          </a:solidFill>
          <a:ln w="3175"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2" name="Picture 11" descr="WEBSITE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5" y="1255196"/>
            <a:ext cx="1338263" cy="11366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982647" y="1180073"/>
            <a:ext cx="2068531" cy="1286899"/>
          </a:xfrm>
          <a:prstGeom prst="rect">
            <a:avLst/>
          </a:prstGeom>
          <a:noFill/>
          <a:ln w="76200" cmpd="sng">
            <a:solidFill>
              <a:srgbClr val="FF0000"/>
            </a:solidFill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>
              <a:ln>
                <a:solidFill>
                  <a:srgbClr val="FF0000"/>
                </a:solidFill>
              </a:ln>
              <a:solidFill>
                <a:schemeClr val="tx1">
                  <a:lumMod val="60000"/>
                  <a:lumOff val="40000"/>
                </a:schemeClr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140023" y="1573275"/>
            <a:ext cx="589027" cy="333234"/>
          </a:xfrm>
          <a:prstGeom prst="leftArrow">
            <a:avLst/>
          </a:prstGeom>
          <a:solidFill>
            <a:srgbClr val="FF0000"/>
          </a:solidFill>
          <a:ln w="3175">
            <a:miter lim="400000"/>
          </a:ln>
        </p:spPr>
        <p:txBody>
          <a:bodyPr lIns="16002" tIns="16002" rIns="16002" bIns="16002" rtlCol="0" anchor="ctr"/>
          <a:lstStyle/>
          <a:p>
            <a:pPr algn="ctr"/>
            <a:endParaRPr lang="en-US" sz="13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210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emanbook__51631.15199777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30200"/>
            <a:ext cx="74168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2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80 (1)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3004" r="15822" b="2902"/>
          <a:stretch/>
        </p:blipFill>
        <p:spPr>
          <a:xfrm>
            <a:off x="565816" y="1064450"/>
            <a:ext cx="3005901" cy="454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 descr="2016 Marketing Calendar 2017_DRAFT3  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011236" y="1040699"/>
            <a:ext cx="7391579" cy="429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066605" y="2"/>
            <a:ext cx="6102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4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GIFTS </a:t>
            </a:r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4B577D-BB67-4215-B8F1-5324BDA2C3AF}"/>
              </a:ext>
            </a:extLst>
          </p:cNvPr>
          <p:cNvSpPr txBox="1"/>
          <p:nvPr/>
        </p:nvSpPr>
        <p:spPr>
          <a:xfrm>
            <a:off x="21679" y="556591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n-US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474747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Masters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031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Serve Humanity</a:t>
            </a:r>
          </a:p>
        </p:txBody>
      </p:sp>
      <p:pic>
        <p:nvPicPr>
          <p:cNvPr id="1028" name="Picture 4" descr="Image result for twilight zone how to serve man">
            <a:extLst>
              <a:ext uri="{FF2B5EF4-FFF2-40B4-BE49-F238E27FC236}">
                <a16:creationId xmlns:a16="http://schemas.microsoft.com/office/drawing/2014/main" xmlns="" id="{F0FE08A7-0BB2-411A-8473-C49F0271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8584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. Lock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6467" r="3483" b="6611"/>
          <a:stretch/>
        </p:blipFill>
        <p:spPr>
          <a:xfrm>
            <a:off x="37215" y="-338885"/>
            <a:ext cx="12115800" cy="7196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64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3855419" y="2932461"/>
            <a:ext cx="32317" cy="10582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6002" tIns="16002" rIns="16002" bIns="16002" anchor="ctr">
            <a:spAutoFit/>
          </a:bodyPr>
          <a:lstStyle>
            <a:lvl1pPr defTabSz="642937">
              <a:spcBef>
                <a:spcPts val="43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0000" baseline="-1999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algn="ctr"/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5834575" y="374825"/>
            <a:ext cx="5818503" cy="27301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002" tIns="16002" rIns="16002" bIns="16002">
            <a:no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Consumption Mentality &amp; Commodity Marketing</a:t>
            </a:r>
          </a:p>
          <a:p>
            <a:pPr algn="ctr"/>
            <a:endParaRPr 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Winners In Business Will Be The Companies Who Manage The Barrier To Customer Acquisition Without Reducing Brand Equity Or Lifetime Customer Value”</a:t>
            </a:r>
          </a:p>
          <a:p>
            <a:endParaRPr lang="en-US" sz="3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-Craig Jelinek, CEO of Costco</a:t>
            </a:r>
          </a:p>
        </p:txBody>
      </p:sp>
      <p:pic>
        <p:nvPicPr>
          <p:cNvPr id="7" name="Content Placeholder 4" descr="Craig_Jelinek_Cost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5" r="-9065"/>
          <a:stretch>
            <a:fillRect/>
          </a:stretch>
        </p:blipFill>
        <p:spPr>
          <a:xfrm>
            <a:off x="174262" y="491042"/>
            <a:ext cx="5221205" cy="580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499175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3855419" y="2932461"/>
            <a:ext cx="32317" cy="10582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6002" tIns="16002" rIns="16002" bIns="16002" anchor="ctr">
            <a:spAutoFit/>
          </a:bodyPr>
          <a:lstStyle>
            <a:lvl1pPr defTabSz="642937">
              <a:spcBef>
                <a:spcPts val="43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0000" baseline="-1999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algn="ctr"/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515299" y="2150380"/>
            <a:ext cx="7820392" cy="27301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002" tIns="16002" rIns="16002" bIns="16002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5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Number Of Customers – </a:t>
            </a:r>
            <a:r>
              <a:rPr lang="en-US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  <a:p>
            <a:pPr marL="144012" indent="-144012">
              <a:buFont typeface="+mj-lt"/>
              <a:buAutoNum type="arabicPeriod"/>
            </a:pPr>
            <a:endParaRPr lang="en-US" sz="1700" b="1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5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Average Transaction Value Per Customer – </a:t>
            </a:r>
            <a:r>
              <a:rPr lang="en-US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UPSELL, POINT OF SALE</a:t>
            </a:r>
          </a:p>
          <a:p>
            <a:pPr marL="144012" indent="-144012">
              <a:buFont typeface="+mj-lt"/>
              <a:buAutoNum type="arabicPeriod"/>
            </a:pPr>
            <a:endParaRPr lang="en-US" sz="1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5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Number Of Transactions Per Customer – </a:t>
            </a:r>
            <a:r>
              <a:rPr lang="en-US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pPr marL="144012" indent="-144012">
              <a:buFont typeface="+mj-lt"/>
              <a:buAutoNum type="arabicPeriod"/>
            </a:pPr>
            <a:endParaRPr lang="en-US" sz="1700" b="1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5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Number Of </a:t>
            </a:r>
            <a:r>
              <a:rPr lang="en-US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REFERRALS</a:t>
            </a:r>
            <a:r>
              <a:rPr lang="en-US" sz="2500" b="1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Customer </a:t>
            </a:r>
            <a:endParaRPr lang="en-US" sz="25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990" y="1758073"/>
            <a:ext cx="3762263" cy="3813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671" y="369250"/>
            <a:ext cx="10504960" cy="7094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6002" tIns="16002" rIns="16002" bIns="16002" numCol="1" spcCol="16002" rtlCol="0" anchor="ctr">
            <a:spAutoFit/>
          </a:bodyPr>
          <a:lstStyle/>
          <a:p>
            <a:r>
              <a:rPr lang="en-US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Customer Value Optimization – CVO</a:t>
            </a:r>
            <a:endParaRPr lang="en-US" sz="4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536590308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637194" y="173738"/>
            <a:ext cx="8130180" cy="6436971"/>
          </a:xfrm>
          <a:prstGeom prst="triangle">
            <a:avLst>
              <a:gd name="adj" fmla="val 49184"/>
            </a:avLst>
          </a:prstGeom>
          <a:noFill/>
          <a:ln>
            <a:solidFill>
              <a:srgbClr val="03C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9975" y="1856284"/>
            <a:ext cx="3158303" cy="144654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</a:rPr>
              <a:t>Authority</a:t>
            </a:r>
          </a:p>
          <a:p>
            <a:pPr algn="ctr"/>
            <a:r>
              <a:rPr lang="en-US" sz="2000" b="1" dirty="0">
                <a:solidFill>
                  <a:srgbClr val="282828"/>
                </a:solidFill>
              </a:rPr>
              <a:t>Mobile Responsiveness </a:t>
            </a:r>
          </a:p>
          <a:p>
            <a:pPr algn="ctr"/>
            <a:r>
              <a:rPr lang="en-US" sz="2000" b="1" dirty="0">
                <a:solidFill>
                  <a:srgbClr val="282828"/>
                </a:solidFill>
              </a:rPr>
              <a:t>Podcasts, SMS, Voice Text,</a:t>
            </a:r>
          </a:p>
          <a:p>
            <a:pPr algn="ctr"/>
            <a:r>
              <a:rPr lang="en-US" sz="2000" b="1" dirty="0">
                <a:solidFill>
                  <a:srgbClr val="282828"/>
                </a:solidFill>
              </a:rPr>
              <a:t>Webinars, Funnels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3215" y="3702906"/>
            <a:ext cx="5131352" cy="113876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</a:rPr>
              <a:t>Internet Marketing </a:t>
            </a:r>
          </a:p>
          <a:p>
            <a:pPr algn="ctr"/>
            <a:r>
              <a:rPr lang="en-US" sz="2000" b="1" dirty="0">
                <a:solidFill>
                  <a:srgbClr val="282828"/>
                </a:solidFill>
              </a:rPr>
              <a:t>Websites, S.E.O., Social Media, Email Marketing,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6440" y="5343959"/>
            <a:ext cx="7604913" cy="113876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</a:rPr>
              <a:t>Direct Response </a:t>
            </a:r>
          </a:p>
          <a:p>
            <a:pPr algn="ctr"/>
            <a:r>
              <a:rPr lang="en-US" sz="2000" b="1" dirty="0">
                <a:solidFill>
                  <a:srgbClr val="282828"/>
                </a:solidFill>
              </a:rPr>
              <a:t>Meet + Greets, Direct Mail, Internal (Power Workshops), Referrals,</a:t>
            </a:r>
          </a:p>
          <a:p>
            <a:pPr algn="ctr"/>
            <a:r>
              <a:rPr lang="en-US" sz="2000" b="1" dirty="0">
                <a:solidFill>
                  <a:srgbClr val="282828"/>
                </a:solidFill>
              </a:rPr>
              <a:t>Dinner Workshops, Outside Lunch &amp; Learns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27323" y="3429001"/>
            <a:ext cx="3806444" cy="1"/>
          </a:xfrm>
          <a:prstGeom prst="line">
            <a:avLst/>
          </a:prstGeom>
          <a:ln>
            <a:solidFill>
              <a:srgbClr val="03C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754506" y="5092116"/>
            <a:ext cx="5798985" cy="0"/>
          </a:xfrm>
          <a:prstGeom prst="line">
            <a:avLst/>
          </a:prstGeom>
          <a:ln>
            <a:solidFill>
              <a:srgbClr val="03C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156611" y="515359"/>
            <a:ext cx="6567515" cy="276998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6600"/>
                </a:solidFill>
                <a:latin typeface="Arial"/>
                <a:cs typeface="Arial"/>
              </a:rPr>
              <a:t>#3  </a:t>
            </a:r>
            <a:r>
              <a:rPr lang="en-US" sz="4400" b="1" dirty="0">
                <a:solidFill>
                  <a:srgbClr val="FF6600"/>
                </a:solidFill>
                <a:latin typeface="Arial Nova Light" panose="020B0304020202020204" pitchFamily="34" charset="0"/>
                <a:cs typeface="Arial"/>
              </a:rPr>
              <a:t>YOU</a:t>
            </a:r>
            <a:r>
              <a:rPr lang="en-US" sz="4400" b="1" dirty="0">
                <a:solidFill>
                  <a:srgbClr val="FF6600"/>
                </a:solidFill>
                <a:latin typeface="Arial"/>
                <a:cs typeface="Arial"/>
              </a:rPr>
              <a:t> …..</a:t>
            </a:r>
          </a:p>
          <a:p>
            <a:pPr algn="ctr"/>
            <a:endParaRPr lang="en-US" sz="16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5400" b="1" dirty="0">
                <a:solidFill>
                  <a:srgbClr val="FF6600"/>
                </a:solidFill>
                <a:latin typeface="Arial"/>
                <a:cs typeface="Arial"/>
              </a:rPr>
              <a:t>EVERYWHERE…</a:t>
            </a:r>
          </a:p>
          <a:p>
            <a:pPr algn="ctr"/>
            <a:endParaRPr lang="en-US" sz="16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r>
              <a:rPr lang="en-US" sz="4400" b="1" dirty="0">
                <a:solidFill>
                  <a:srgbClr val="FF6600"/>
                </a:solidFill>
                <a:latin typeface="Arial Nova Light" panose="020B0304020202020204" pitchFamily="34" charset="0"/>
                <a:cs typeface="Arial"/>
              </a:rPr>
              <a:t>NOW  </a:t>
            </a:r>
          </a:p>
        </p:txBody>
      </p:sp>
    </p:spTree>
    <p:extLst>
      <p:ext uri="{BB962C8B-B14F-4D97-AF65-F5344CB8AC3E}">
        <p14:creationId xmlns:p14="http://schemas.microsoft.com/office/powerpoint/2010/main" val="313998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ng Joon.j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15578" y="0"/>
            <a:ext cx="13707580" cy="85317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305" y="510614"/>
            <a:ext cx="7695939" cy="59255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>DOMINATING THE CONVERSATION</a:t>
            </a:r>
            <a:br>
              <a:rPr lang="en-US" b="1" dirty="0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1"/>
                </a:solidFill>
                <a:latin typeface="Arial Nova Light" panose="020B0304020202020204" pitchFamily="34" charset="0"/>
                <a:cs typeface="Arial"/>
              </a:rPr>
              <a:t>- PENG JOON</a:t>
            </a:r>
          </a:p>
        </p:txBody>
      </p:sp>
    </p:spTree>
    <p:extLst>
      <p:ext uri="{BB962C8B-B14F-4D97-AF65-F5344CB8AC3E}">
        <p14:creationId xmlns:p14="http://schemas.microsoft.com/office/powerpoint/2010/main" val="283503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5" y="178352"/>
            <a:ext cx="12156636" cy="108841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>DOMINATING THE CONVERSATION</a:t>
            </a:r>
          </a:p>
        </p:txBody>
      </p:sp>
      <p:pic>
        <p:nvPicPr>
          <p:cNvPr id="6" name="Picture 5" descr="Abc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85" y="4435776"/>
            <a:ext cx="1708027" cy="1793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N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30" y="4559137"/>
            <a:ext cx="3335295" cy="1793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Discover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84" y="4738714"/>
            <a:ext cx="2440185" cy="1324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Fox_Moxie_Chann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8" y="1561051"/>
            <a:ext cx="2074335" cy="2242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nbc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64" y="1977999"/>
            <a:ext cx="2167621" cy="1478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CBS_logo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09" y="2272681"/>
            <a:ext cx="3355712" cy="1088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33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62087" y="1352215"/>
            <a:ext cx="10129127" cy="5300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1.  Day Shoot </a:t>
            </a:r>
            <a:r>
              <a:rPr lang="mr-IN" sz="1500" b="1" dirty="0">
                <a:solidFill>
                  <a:srgbClr val="FF6600"/>
                </a:solidFill>
                <a:latin typeface="Arial"/>
                <a:cs typeface="Arial"/>
              </a:rPr>
              <a:t>–</a:t>
            </a: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Brainstorm On 90 Headlines That Will Convert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                         - Use Polarizing Message - “Chiropractors, Here’s The Real Reason That You’re Broke!”</a:t>
            </a:r>
          </a:p>
          <a:p>
            <a:pPr marL="0" indent="0">
              <a:buNone/>
            </a:pPr>
            <a:endParaRPr lang="en-US" sz="1500" b="1" dirty="0">
              <a:solidFill>
                <a:srgbClr val="28282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2.  Video Bank </a:t>
            </a:r>
            <a:r>
              <a:rPr lang="mr-IN" sz="1500" b="1" dirty="0">
                <a:solidFill>
                  <a:srgbClr val="FF6600"/>
                </a:solidFill>
                <a:latin typeface="Arial"/>
                <a:cs typeface="Arial"/>
              </a:rPr>
              <a:t>–</a:t>
            </a: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Upload Your Videos To A Video Bank</a:t>
            </a:r>
          </a:p>
          <a:p>
            <a:pPr marL="0" indent="0">
              <a:buNone/>
            </a:pPr>
            <a:endParaRPr lang="en-US" sz="1500" b="1" dirty="0">
              <a:solidFill>
                <a:srgbClr val="28282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3.  Repurpose Your Videos </a:t>
            </a:r>
            <a:r>
              <a:rPr lang="mr-IN" sz="1500" b="1" dirty="0">
                <a:solidFill>
                  <a:srgbClr val="FF6600"/>
                </a:solidFill>
                <a:latin typeface="Arial"/>
                <a:cs typeface="Arial"/>
              </a:rPr>
              <a:t>–</a:t>
            </a: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Facebook, </a:t>
            </a:r>
            <a:r>
              <a:rPr lang="en-US" sz="1500" b="1" dirty="0" err="1">
                <a:solidFill>
                  <a:srgbClr val="282828"/>
                </a:solidFill>
                <a:latin typeface="Arial"/>
                <a:cs typeface="Arial"/>
              </a:rPr>
              <a:t>Youtube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, </a:t>
            </a:r>
            <a:r>
              <a:rPr lang="en-US" sz="1500" b="1" dirty="0" err="1">
                <a:solidFill>
                  <a:srgbClr val="282828"/>
                </a:solidFill>
                <a:latin typeface="Arial"/>
                <a:cs typeface="Arial"/>
              </a:rPr>
              <a:t>Instagram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, </a:t>
            </a:r>
            <a:r>
              <a:rPr lang="en-US" sz="1500" b="1" dirty="0" err="1">
                <a:solidFill>
                  <a:srgbClr val="282828"/>
                </a:solidFill>
                <a:latin typeface="Arial"/>
                <a:cs typeface="Arial"/>
              </a:rPr>
              <a:t>Instastory</a:t>
            </a:r>
            <a:endParaRPr lang="en-US" sz="1500" b="1" dirty="0">
              <a:solidFill>
                <a:srgbClr val="28282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                                                - Add Subtitles To Your Message Where Possible</a:t>
            </a:r>
          </a:p>
          <a:p>
            <a:pPr marL="0" indent="0">
              <a:buNone/>
            </a:pPr>
            <a:endParaRPr lang="en-US" sz="1500" b="1" dirty="0">
              <a:solidFill>
                <a:srgbClr val="15469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4.  Facebook, </a:t>
            </a:r>
            <a:r>
              <a:rPr lang="en-US" sz="1500" b="1" dirty="0" err="1">
                <a:solidFill>
                  <a:srgbClr val="282828"/>
                </a:solidFill>
                <a:latin typeface="Arial"/>
                <a:cs typeface="Arial"/>
              </a:rPr>
              <a:t>Youtube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, IG (</a:t>
            </a:r>
            <a:r>
              <a:rPr lang="en-US" sz="1500" b="1" dirty="0" err="1">
                <a:solidFill>
                  <a:srgbClr val="282828"/>
                </a:solidFill>
                <a:latin typeface="Arial"/>
                <a:cs typeface="Arial"/>
              </a:rPr>
              <a:t>Hootsuite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, </a:t>
            </a:r>
            <a:r>
              <a:rPr lang="en-US" sz="1500" b="1" dirty="0" err="1">
                <a:solidFill>
                  <a:srgbClr val="282828"/>
                </a:solidFill>
                <a:latin typeface="Arial"/>
                <a:cs typeface="Arial"/>
              </a:rPr>
              <a:t>Meetedgar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, Buffer)</a:t>
            </a:r>
          </a:p>
          <a:p>
            <a:pPr marL="0" indent="0">
              <a:buNone/>
            </a:pPr>
            <a:endParaRPr lang="en-US" sz="1500" b="1" dirty="0">
              <a:solidFill>
                <a:srgbClr val="15469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5.  Quote Cards </a:t>
            </a:r>
            <a:r>
              <a:rPr lang="mr-IN" sz="1500" b="1" dirty="0">
                <a:solidFill>
                  <a:srgbClr val="FF6600"/>
                </a:solidFill>
                <a:latin typeface="Arial"/>
                <a:cs typeface="Arial"/>
              </a:rPr>
              <a:t>–</a:t>
            </a: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Take Your Best Quote, Create Your Cards On </a:t>
            </a:r>
            <a:r>
              <a:rPr lang="en-US" sz="1500" b="1" dirty="0" err="1">
                <a:solidFill>
                  <a:srgbClr val="282828"/>
                </a:solidFill>
                <a:latin typeface="Arial"/>
                <a:cs typeface="Arial"/>
              </a:rPr>
              <a:t>Canva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, </a:t>
            </a:r>
            <a:r>
              <a:rPr lang="en-US" sz="1500" b="1" dirty="0" err="1">
                <a:solidFill>
                  <a:srgbClr val="282828"/>
                </a:solidFill>
                <a:latin typeface="Arial"/>
                <a:cs typeface="Arial"/>
              </a:rPr>
              <a:t>Phonto</a:t>
            </a:r>
            <a:endParaRPr lang="en-US" sz="1500" b="1" dirty="0">
              <a:solidFill>
                <a:srgbClr val="28282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                            - Cue Up On Facebook With Description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                            - Post On IG Stories</a:t>
            </a:r>
          </a:p>
          <a:p>
            <a:pPr marL="0" indent="0">
              <a:buNone/>
            </a:pPr>
            <a:endParaRPr lang="en-US" sz="1500" b="1" dirty="0">
              <a:solidFill>
                <a:srgbClr val="15469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6.  Blog Posts </a:t>
            </a:r>
            <a:r>
              <a:rPr lang="mr-IN" sz="1500" b="1" dirty="0">
                <a:solidFill>
                  <a:srgbClr val="FF6600"/>
                </a:solidFill>
                <a:latin typeface="Arial"/>
                <a:cs typeface="Arial"/>
              </a:rPr>
              <a:t>–</a:t>
            </a: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Every Video Can Be Transcribed To A Blog Post  (REV.COM)</a:t>
            </a:r>
          </a:p>
          <a:p>
            <a:pPr marL="0" indent="0">
              <a:buNone/>
            </a:pPr>
            <a:endParaRPr lang="en-US" sz="1500" b="1" dirty="0">
              <a:solidFill>
                <a:srgbClr val="28282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6600"/>
                </a:solidFill>
                <a:latin typeface="Arial"/>
                <a:cs typeface="Arial"/>
              </a:rPr>
              <a:t>7.  IG Stories - 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&gt; 10,000 Followers </a:t>
            </a:r>
            <a:r>
              <a:rPr lang="mr-IN" sz="1500" b="1" dirty="0">
                <a:solidFill>
                  <a:srgbClr val="282828"/>
                </a:solidFill>
                <a:latin typeface="Arial"/>
                <a:cs typeface="Arial"/>
              </a:rPr>
              <a:t>–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 SWIPE UP</a:t>
            </a:r>
          </a:p>
          <a:p>
            <a:pPr marL="0" indent="0">
              <a:buNone/>
            </a:pPr>
            <a:endParaRPr lang="en-US" sz="1500" b="1" dirty="0">
              <a:solidFill>
                <a:srgbClr val="154698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6600"/>
                </a:solidFill>
                <a:latin typeface="Arial"/>
                <a:cs typeface="Arial"/>
              </a:rPr>
              <a:t>8.  Retarget Ads </a:t>
            </a:r>
            <a:r>
              <a:rPr lang="en-US" sz="1500" b="1" dirty="0">
                <a:solidFill>
                  <a:srgbClr val="282828"/>
                </a:solidFill>
                <a:latin typeface="Arial"/>
                <a:cs typeface="Arial"/>
              </a:rPr>
              <a:t>And Monitor Your ROI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727C4C8-91E8-49F6-9F3F-57B58108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5" y="178352"/>
            <a:ext cx="12156636" cy="108841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Arial"/>
                <a:cs typeface="Arial"/>
              </a:rPr>
              <a:t>DOMINATING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58412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368</Words>
  <Application>Microsoft Macintosh PowerPoint</Application>
  <PresentationFormat>Custom</PresentationFormat>
  <Paragraphs>66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How To Serve Humanity</vt:lpstr>
      <vt:lpstr>How To Serve Humanity</vt:lpstr>
      <vt:lpstr>PowerPoint Presentation</vt:lpstr>
      <vt:lpstr>PowerPoint Presentation</vt:lpstr>
      <vt:lpstr>PowerPoint Presentation</vt:lpstr>
      <vt:lpstr>PowerPoint Presentation</vt:lpstr>
      <vt:lpstr>DOMINATING THE CONVERSATION      - PENG JOON</vt:lpstr>
      <vt:lpstr>DOMINATING THE CONVERSATION</vt:lpstr>
      <vt:lpstr>DOMINATING THE CONVERSATION</vt:lpstr>
      <vt:lpstr> DOMINATING THE CONVERSATION</vt:lpstr>
      <vt:lpstr>PowerPoint Presentation</vt:lpstr>
      <vt:lpstr>PowerPoint Presentation</vt:lpstr>
      <vt:lpstr>PowerPoint Presentation</vt:lpstr>
    </vt:vector>
  </TitlesOfParts>
  <Company>Chiropractic Masters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ChiroSushi</dc:title>
  <dc:creator>Michael Reid</dc:creator>
  <cp:lastModifiedBy>Michael Reid</cp:lastModifiedBy>
  <cp:revision>18</cp:revision>
  <cp:lastPrinted>2018-06-18T16:35:09Z</cp:lastPrinted>
  <dcterms:created xsi:type="dcterms:W3CDTF">2018-06-18T02:46:20Z</dcterms:created>
  <dcterms:modified xsi:type="dcterms:W3CDTF">2018-06-19T11:58:49Z</dcterms:modified>
</cp:coreProperties>
</file>